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sldIdLst>
    <p:sldId id="2134" r:id="rId5"/>
    <p:sldId id="2135" r:id="rId6"/>
    <p:sldId id="2178" r:id="rId7"/>
    <p:sldId id="2157" r:id="rId9"/>
    <p:sldId id="571" r:id="rId10"/>
    <p:sldId id="2170" r:id="rId11"/>
    <p:sldId id="2158" r:id="rId12"/>
    <p:sldId id="2169" r:id="rId13"/>
    <p:sldId id="2159" r:id="rId14"/>
    <p:sldId id="2164" r:id="rId15"/>
    <p:sldId id="2165" r:id="rId16"/>
    <p:sldId id="2172" r:id="rId17"/>
    <p:sldId id="2173" r:id="rId18"/>
    <p:sldId id="2166" r:id="rId19"/>
    <p:sldId id="2161" r:id="rId20"/>
    <p:sldId id="2162" r:id="rId21"/>
    <p:sldId id="2163" r:id="rId22"/>
    <p:sldId id="2175" r:id="rId23"/>
    <p:sldId id="2176" r:id="rId24"/>
    <p:sldId id="216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3"/>
    <p:restoredTop sz="94643"/>
  </p:normalViewPr>
  <p:slideViewPr>
    <p:cSldViewPr snapToGrid="0">
      <p:cViewPr varScale="1">
        <p:scale>
          <a:sx n="83" d="100"/>
          <a:sy n="83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2.pn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image" Target="../media/image2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2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2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7" Type="http://schemas.openxmlformats.org/officeDocument/2006/relationships/tags" Target="../tags/tag222.xml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tags" Target="../tags/tag218.xml"/><Relationship Id="rId12" Type="http://schemas.openxmlformats.org/officeDocument/2006/relationships/tags" Target="../tags/tag217.xml"/><Relationship Id="rId11" Type="http://schemas.openxmlformats.org/officeDocument/2006/relationships/tags" Target="../tags/tag216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8172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8172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0" y="0"/>
            <a:ext cx="3048000" cy="847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>
            <p:custDataLst>
              <p:tags r:id="rId2"/>
            </p:custDataLst>
          </p:nvPr>
        </p:nvGrpSpPr>
        <p:grpSpPr>
          <a:xfrm>
            <a:off x="-12065" y="0"/>
            <a:ext cx="12203430" cy="6874510"/>
            <a:chOff x="-19" y="0"/>
            <a:chExt cx="19218" cy="10826"/>
          </a:xfrm>
        </p:grpSpPr>
        <p:grpSp>
          <p:nvGrpSpPr>
            <p:cNvPr id="59" name="组合 58"/>
            <p:cNvGrpSpPr/>
            <p:nvPr>
              <p:custDataLst>
                <p:tags r:id="rId3"/>
              </p:custDataLst>
            </p:nvPr>
          </p:nvGrpSpPr>
          <p:grpSpPr>
            <a:xfrm>
              <a:off x="12249" y="0"/>
              <a:ext cx="6951" cy="5511"/>
              <a:chOff x="7778078" y="0"/>
              <a:chExt cx="4413923" cy="3499502"/>
            </a:xfrm>
          </p:grpSpPr>
          <p:sp>
            <p:nvSpPr>
              <p:cNvPr id="42" name="任意多边形: 形状 4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>
              <p:custDataLst>
                <p:tags r:id="rId8"/>
              </p:custDataLst>
            </p:nvPr>
          </p:nvGrpSpPr>
          <p:grpSpPr>
            <a:xfrm>
              <a:off x="-19" y="7576"/>
              <a:ext cx="19219" cy="3250"/>
              <a:chOff x="-12088" y="4794394"/>
              <a:chExt cx="12204089" cy="2063607"/>
            </a:xfrm>
          </p:grpSpPr>
          <p:sp>
            <p:nvSpPr>
              <p:cNvPr id="52" name="任意多边形: 形状 51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554582" y="4942832"/>
                <a:ext cx="11637418" cy="1915168"/>
              </a:xfrm>
              <a:custGeom>
                <a:avLst/>
                <a:gdLst>
                  <a:gd name="connsiteX0" fmla="*/ 8612903 w 11637418"/>
                  <a:gd name="connsiteY0" fmla="*/ 0 h 1915168"/>
                  <a:gd name="connsiteX1" fmla="*/ 11637418 w 11637418"/>
                  <a:gd name="connsiteY1" fmla="*/ 1581105 h 1915168"/>
                  <a:gd name="connsiteX2" fmla="*/ 11637418 w 11637418"/>
                  <a:gd name="connsiteY2" fmla="*/ 1915168 h 1915168"/>
                  <a:gd name="connsiteX3" fmla="*/ 0 w 11637418"/>
                  <a:gd name="connsiteY3" fmla="*/ 1915168 h 1915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7418" h="1915168">
                    <a:moveTo>
                      <a:pt x="8612903" y="0"/>
                    </a:moveTo>
                    <a:lnTo>
                      <a:pt x="11637418" y="1581105"/>
                    </a:lnTo>
                    <a:lnTo>
                      <a:pt x="11637418" y="1915168"/>
                    </a:lnTo>
                    <a:lnTo>
                      <a:pt x="0" y="191516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任意多边形: 形状 5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5096" y="4794394"/>
                <a:ext cx="11856904" cy="2063607"/>
              </a:xfrm>
              <a:custGeom>
                <a:avLst/>
                <a:gdLst>
                  <a:gd name="connsiteX0" fmla="*/ 7128328 w 11856904"/>
                  <a:gd name="connsiteY0" fmla="*/ 0 h 2063607"/>
                  <a:gd name="connsiteX1" fmla="*/ 11856904 w 11856904"/>
                  <a:gd name="connsiteY1" fmla="*/ 1832069 h 2063607"/>
                  <a:gd name="connsiteX2" fmla="*/ 11856904 w 11856904"/>
                  <a:gd name="connsiteY2" fmla="*/ 2063607 h 2063607"/>
                  <a:gd name="connsiteX3" fmla="*/ 0 w 11856904"/>
                  <a:gd name="connsiteY3" fmla="*/ 2063607 h 206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56904" h="2063607">
                    <a:moveTo>
                      <a:pt x="7128328" y="0"/>
                    </a:moveTo>
                    <a:lnTo>
                      <a:pt x="11856904" y="1832069"/>
                    </a:lnTo>
                    <a:lnTo>
                      <a:pt x="11856904" y="2063607"/>
                    </a:lnTo>
                    <a:lnTo>
                      <a:pt x="0" y="206360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47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任意多边形: 形状 55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39320" y="4847832"/>
                <a:ext cx="12052680" cy="2010168"/>
              </a:xfrm>
              <a:custGeom>
                <a:avLst/>
                <a:gdLst>
                  <a:gd name="connsiteX0" fmla="*/ 5073792 w 12052680"/>
                  <a:gd name="connsiteY0" fmla="*/ 0 h 2010168"/>
                  <a:gd name="connsiteX1" fmla="*/ 12052680 w 12052680"/>
                  <a:gd name="connsiteY1" fmla="*/ 1869250 h 2010168"/>
                  <a:gd name="connsiteX2" fmla="*/ 12052680 w 12052680"/>
                  <a:gd name="connsiteY2" fmla="*/ 2010168 h 2010168"/>
                  <a:gd name="connsiteX3" fmla="*/ 0 w 12052680"/>
                  <a:gd name="connsiteY3" fmla="*/ 2010168 h 201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2680" h="2010168">
                    <a:moveTo>
                      <a:pt x="5073792" y="0"/>
                    </a:moveTo>
                    <a:lnTo>
                      <a:pt x="12052680" y="1869250"/>
                    </a:lnTo>
                    <a:lnTo>
                      <a:pt x="12052680" y="2010168"/>
                    </a:lnTo>
                    <a:lnTo>
                      <a:pt x="0" y="2010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-12088" y="5275332"/>
                <a:ext cx="12204089" cy="1582668"/>
              </a:xfrm>
              <a:custGeom>
                <a:avLst/>
                <a:gdLst>
                  <a:gd name="connsiteX0" fmla="*/ 2856139 w 12204089"/>
                  <a:gd name="connsiteY0" fmla="*/ 0 h 1582668"/>
                  <a:gd name="connsiteX1" fmla="*/ 12204089 w 12204089"/>
                  <a:gd name="connsiteY1" fmla="*/ 1521377 h 1582668"/>
                  <a:gd name="connsiteX2" fmla="*/ 12204089 w 12204089"/>
                  <a:gd name="connsiteY2" fmla="*/ 1582668 h 1582668"/>
                  <a:gd name="connsiteX3" fmla="*/ 0 w 12204089"/>
                  <a:gd name="connsiteY3" fmla="*/ 1582668 h 158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04089" h="1582668">
                    <a:moveTo>
                      <a:pt x="2856139" y="0"/>
                    </a:moveTo>
                    <a:lnTo>
                      <a:pt x="12204089" y="1521377"/>
                    </a:lnTo>
                    <a:lnTo>
                      <a:pt x="12204089" y="1582668"/>
                    </a:lnTo>
                    <a:lnTo>
                      <a:pt x="0" y="1582668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lvl="0"/>
                <a:endParaRPr lang="zh-CN" altLang="en-US" baseline="0" dirty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0399" y="3368788"/>
            <a:ext cx="6245226" cy="642000"/>
          </a:xfrm>
        </p:spPr>
        <p:txBody>
          <a:bodyPr lIns="90000" tIns="46800" rIns="90000" bIns="46800" anchor="t" anchorCtr="0">
            <a:normAutofit/>
          </a:bodyPr>
          <a:lstStyle>
            <a:lvl1pPr marL="0" indent="0" algn="l">
              <a:lnSpc>
                <a:spcPct val="9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660398" y="2087287"/>
            <a:ext cx="8356090" cy="1200329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lnSpc>
                <a:spcPct val="90000"/>
              </a:lnSpc>
              <a:defRPr sz="7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21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 flipV="1">
            <a:off x="8256760" y="3644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2" name="任意多边形: 形状 11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069325" y="2209948"/>
            <a:ext cx="6115246" cy="12190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1069325" y="3500859"/>
            <a:ext cx="6115246" cy="1015623"/>
          </a:xfrm>
        </p:spPr>
        <p:txBody>
          <a:bodyPr lIns="90000" tIns="46800" rIns="90000" bIns="46800" anchor="t">
            <a:normAutofit/>
          </a:bodyPr>
          <a:lstStyle>
            <a:lvl1pPr marL="0" indent="0" algn="l">
              <a:buNone/>
              <a:defRPr sz="2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5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-1" y="-17930"/>
            <a:ext cx="12192001" cy="6875929"/>
            <a:chOff x="-1" y="-17930"/>
            <a:chExt cx="12192001" cy="6875929"/>
          </a:xfrm>
        </p:grpSpPr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1" y="5391806"/>
              <a:ext cx="12192001" cy="1466193"/>
            </a:xfrm>
            <a:prstGeom prst="rect">
              <a:avLst/>
            </a:prstGeom>
          </p:spPr>
        </p:pic>
        <p:sp>
          <p:nvSpPr>
            <p:cNvPr id="17" name="任意多边形: 形状 28"/>
            <p:cNvSpPr/>
            <p:nvPr>
              <p:custDataLst>
                <p:tags r:id="rId5"/>
              </p:custDataLst>
            </p:nvPr>
          </p:nvSpPr>
          <p:spPr bwMode="auto">
            <a:xfrm rot="10800000" flipH="1">
              <a:off x="0" y="-17930"/>
              <a:ext cx="1730188" cy="279074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>
            <p:custDataLst>
              <p:tags r:id="rId2"/>
            </p:custDataLst>
          </p:nvPr>
        </p:nvGrpSpPr>
        <p:grpSpPr>
          <a:xfrm>
            <a:off x="-2" y="0"/>
            <a:ext cx="12192001" cy="6867831"/>
            <a:chOff x="-2" y="0"/>
            <a:chExt cx="12192001" cy="6867831"/>
          </a:xfrm>
        </p:grpSpPr>
        <p:sp>
          <p:nvSpPr>
            <p:cNvPr id="27" name="矩形 26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 userDrawn="1">
              <p:custDataLst>
                <p:tags r:id="rId4"/>
              </p:custDataLst>
            </p:nvPr>
          </p:nvGrpSpPr>
          <p:grpSpPr>
            <a:xfrm flipH="1">
              <a:off x="-2" y="0"/>
              <a:ext cx="1425389" cy="1130095"/>
              <a:chOff x="7778078" y="0"/>
              <a:chExt cx="4413923" cy="3499502"/>
            </a:xfrm>
          </p:grpSpPr>
          <p:sp>
            <p:nvSpPr>
              <p:cNvPr id="34" name="任意多边形: 形状 33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9"/>
              </p:custDataLst>
            </p:nvPr>
          </p:nvGrpSpPr>
          <p:grpSpPr>
            <a:xfrm rot="10800000" flipH="1">
              <a:off x="10766610" y="5737736"/>
              <a:ext cx="1425389" cy="1130095"/>
              <a:chOff x="7778078" y="0"/>
              <a:chExt cx="4413923" cy="3499502"/>
            </a:xfrm>
          </p:grpSpPr>
          <p:sp>
            <p:nvSpPr>
              <p:cNvPr id="30" name="任意多边形: 形状 29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7778078" y="1"/>
                <a:ext cx="4413922" cy="3499501"/>
              </a:xfrm>
              <a:custGeom>
                <a:avLst/>
                <a:gdLst>
                  <a:gd name="connsiteX0" fmla="*/ 0 w 4413922"/>
                  <a:gd name="connsiteY0" fmla="*/ 0 h 3499501"/>
                  <a:gd name="connsiteX1" fmla="*/ 4413922 w 4413922"/>
                  <a:gd name="connsiteY1" fmla="*/ 0 h 3499501"/>
                  <a:gd name="connsiteX2" fmla="*/ 4413922 w 4413922"/>
                  <a:gd name="connsiteY2" fmla="*/ 3499501 h 3499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3922" h="3499501">
                    <a:moveTo>
                      <a:pt x="0" y="0"/>
                    </a:moveTo>
                    <a:lnTo>
                      <a:pt x="4413922" y="0"/>
                    </a:lnTo>
                    <a:lnTo>
                      <a:pt x="4413922" y="34995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821128" y="0"/>
                <a:ext cx="4370872" cy="2993432"/>
              </a:xfrm>
              <a:custGeom>
                <a:avLst/>
                <a:gdLst>
                  <a:gd name="connsiteX0" fmla="*/ 0 w 4370872"/>
                  <a:gd name="connsiteY0" fmla="*/ 0 h 2993432"/>
                  <a:gd name="connsiteX1" fmla="*/ 4370872 w 4370872"/>
                  <a:gd name="connsiteY1" fmla="*/ 0 h 2993432"/>
                  <a:gd name="connsiteX2" fmla="*/ 4370872 w 4370872"/>
                  <a:gd name="connsiteY2" fmla="*/ 2993432 h 299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70872" h="2993432">
                    <a:moveTo>
                      <a:pt x="0" y="0"/>
                    </a:moveTo>
                    <a:lnTo>
                      <a:pt x="4370872" y="0"/>
                    </a:lnTo>
                    <a:lnTo>
                      <a:pt x="4370872" y="299343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任意多边形: 形状 31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7889890" y="1"/>
                <a:ext cx="4302111" cy="2419939"/>
              </a:xfrm>
              <a:custGeom>
                <a:avLst/>
                <a:gdLst>
                  <a:gd name="connsiteX0" fmla="*/ 0 w 4302111"/>
                  <a:gd name="connsiteY0" fmla="*/ 0 h 2419939"/>
                  <a:gd name="connsiteX1" fmla="*/ 4302111 w 4302111"/>
                  <a:gd name="connsiteY1" fmla="*/ 0 h 2419939"/>
                  <a:gd name="connsiteX2" fmla="*/ 4302111 w 4302111"/>
                  <a:gd name="connsiteY2" fmla="*/ 2419939 h 241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2111" h="2419939">
                    <a:moveTo>
                      <a:pt x="0" y="0"/>
                    </a:moveTo>
                    <a:lnTo>
                      <a:pt x="4302111" y="0"/>
                    </a:lnTo>
                    <a:lnTo>
                      <a:pt x="4302111" y="241993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7985356" y="0"/>
                <a:ext cx="4206644" cy="1895952"/>
              </a:xfrm>
              <a:custGeom>
                <a:avLst/>
                <a:gdLst>
                  <a:gd name="connsiteX0" fmla="*/ 0 w 4206644"/>
                  <a:gd name="connsiteY0" fmla="*/ 0 h 1895952"/>
                  <a:gd name="connsiteX1" fmla="*/ 4206644 w 4206644"/>
                  <a:gd name="connsiteY1" fmla="*/ 0 h 1895952"/>
                  <a:gd name="connsiteX2" fmla="*/ 4206644 w 4206644"/>
                  <a:gd name="connsiteY2" fmla="*/ 1895952 h 189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06644" h="1895952">
                    <a:moveTo>
                      <a:pt x="0" y="0"/>
                    </a:moveTo>
                    <a:lnTo>
                      <a:pt x="4206644" y="0"/>
                    </a:lnTo>
                    <a:lnTo>
                      <a:pt x="4206644" y="1895952"/>
                    </a:lnTo>
                    <a:close/>
                  </a:path>
                </a:pathLst>
              </a:custGeom>
              <a:solidFill>
                <a:schemeClr val="accent1">
                  <a:alpha val="7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baseline="0"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>
            <p:custDataLst>
              <p:tags r:id="rId2"/>
            </p:custDataLst>
          </p:nvPr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5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7"/>
            </p:custDataLst>
          </p:nvPr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>
              <p:custDataLst>
                <p:tags r:id="rId8"/>
              </p:custDataLst>
            </p:nvPr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9"/>
              </p:custDataLst>
            </p:nvPr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0"/>
              </p:custDataLst>
            </p:nvPr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9" name="任意多边形: 形状 28"/>
            <p:cNvSpPr/>
            <p:nvPr>
              <p:custDataLst>
                <p:tags r:id="rId11"/>
              </p:custDataLst>
            </p:nvPr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baseline="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579742" y="2073991"/>
            <a:ext cx="6531128" cy="1731964"/>
          </a:xfrm>
        </p:spPr>
        <p:txBody>
          <a:bodyPr lIns="90000" tIns="46800" rIns="90000" bIns="46800" anchor="ctr">
            <a:normAutofit/>
          </a:bodyPr>
          <a:lstStyle>
            <a:lvl1pPr marL="0" indent="0" algn="r">
              <a:lnSpc>
                <a:spcPct val="90000"/>
              </a:lnSpc>
              <a:buFont typeface="Arial" panose="020B0604020202090204" pitchFamily="34" charset="0"/>
              <a:buNone/>
              <a:defRPr sz="7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3" name="任意多边形: 形状 28"/>
          <p:cNvSpPr/>
          <p:nvPr userDrawn="1">
            <p:custDataLst>
              <p:tags r:id="rId4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lIns="100800" tIns="39600" rIns="75600" bIns="39600">
            <a:no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3786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100800" tIns="39600" rIns="75600" bIns="39600" anchor="ctr">
            <a:noAutofit/>
          </a:bodyPr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4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3" name="任意多边形: 形状 12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8" name="任意多边形: 形状 17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9" name="任意多边形: 形状 18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100800" tIns="39600" rIns="75600" bIns="39600" anchor="ctr">
            <a:noAutofit/>
          </a:bodyPr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17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24" name="任意多边形: 形状 23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20" name="任意多边形: 形状 19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1425575" cy="1130300"/>
            <a:chOff x="7778078" y="0"/>
            <a:chExt cx="4413923" cy="3499502"/>
          </a:xfrm>
        </p:grpSpPr>
        <p:sp>
          <p:nvSpPr>
            <p:cNvPr id="19" name="任意多边形: 形状 18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10766425" y="5727700"/>
            <a:ext cx="1425575" cy="1130300"/>
            <a:chOff x="7778078" y="0"/>
            <a:chExt cx="4413923" cy="3499502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6" name="任意多边形: 形状 15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lIns="100800" tIns="39600" rIns="75600" bIns="39600" anchor="ctr">
            <a:noAutofit/>
          </a:bodyPr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391785"/>
            <a:ext cx="12192000" cy="1466215"/>
          </a:xfrm>
          <a:prstGeom prst="rect">
            <a:avLst/>
          </a:prstGeom>
        </p:spPr>
      </p:pic>
      <p:sp>
        <p:nvSpPr>
          <p:cNvPr id="16" name="任意多边形: 形状 28"/>
          <p:cNvSpPr/>
          <p:nvPr userDrawn="1">
            <p:custDataLst>
              <p:tags r:id="rId5"/>
            </p:custDataLst>
          </p:nvPr>
        </p:nvSpPr>
        <p:spPr bwMode="auto">
          <a:xfrm rot="10800000" flipH="1">
            <a:off x="0" y="-17780"/>
            <a:ext cx="1730375" cy="278765"/>
          </a:xfrm>
          <a:custGeom>
            <a:avLst/>
            <a:gdLst>
              <a:gd name="connsiteX0" fmla="*/ 2856139 w 12204089"/>
              <a:gd name="connsiteY0" fmla="*/ 0 h 1582668"/>
              <a:gd name="connsiteX1" fmla="*/ 12204089 w 12204089"/>
              <a:gd name="connsiteY1" fmla="*/ 1521377 h 1582668"/>
              <a:gd name="connsiteX2" fmla="*/ 12204089 w 12204089"/>
              <a:gd name="connsiteY2" fmla="*/ 1582668 h 1582668"/>
              <a:gd name="connsiteX3" fmla="*/ 0 w 12204089"/>
              <a:gd name="connsiteY3" fmla="*/ 1582668 h 1582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4089" h="1582668">
                <a:moveTo>
                  <a:pt x="2856139" y="0"/>
                </a:moveTo>
                <a:lnTo>
                  <a:pt x="12204089" y="1521377"/>
                </a:lnTo>
                <a:lnTo>
                  <a:pt x="12204089" y="1582668"/>
                </a:lnTo>
                <a:lnTo>
                  <a:pt x="0" y="1582668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100800" tIns="39600" rIns="75600" bIns="39600">
            <a:no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100800" tIns="0" rIns="82800" bIns="0"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100800" tIns="0" rIns="82800" bIns="0">
            <a:normAutofit/>
          </a:bodyPr>
          <a:lstStyle>
            <a:lvl1pPr marL="0" indent="0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0" flipH="1">
            <a:off x="0" y="0"/>
            <a:ext cx="3893820" cy="3087370"/>
            <a:chOff x="7778078" y="0"/>
            <a:chExt cx="4413923" cy="3499502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3" name="任意多边形: 形状 12"/>
            <p:cNvSpPr/>
            <p:nvPr>
              <p:custDataLst>
                <p:tags r:id="rId5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>
            <p:custDataLst>
              <p:tags r:id="rId8"/>
            </p:custDataLst>
          </p:nvPr>
        </p:nvGrpSpPr>
        <p:grpSpPr>
          <a:xfrm rot="10800000" flipH="1">
            <a:off x="8298180" y="3780790"/>
            <a:ext cx="3893820" cy="3087370"/>
            <a:chOff x="7778078" y="0"/>
            <a:chExt cx="4413923" cy="3499502"/>
          </a:xfrm>
        </p:grpSpPr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baseline="0">
                <a:latin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3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100800" tIns="39600" rIns="75600" bIns="39600" anchor="b">
            <a:no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100800" tIns="0" rIns="82800" bIns="0">
            <a:normAutofit/>
          </a:bodyPr>
          <a:lstStyle>
            <a:lvl1pPr marL="0" indent="0" algn="ctr">
              <a:buNone/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 userDrawn="1">
            <p:ph type="dt" sz="half" idx="14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 userDrawn="1">
            <p:ph type="ftr" sz="quarter" idx="15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 userDrawn="1">
            <p:ph type="sldNum" sz="quarter" idx="16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4000" y="0"/>
            <a:ext cx="3048000" cy="8477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23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0B044-2F85-4439-AF07-2F5DDB68A9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63C9D-ABE5-47AC-B46C-8DEF1D9C61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image" Target="../media/image28.png"/><Relationship Id="rId3" Type="http://schemas.openxmlformats.org/officeDocument/2006/relationships/tags" Target="../tags/tag286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229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28.xml"/><Relationship Id="rId23" Type="http://schemas.openxmlformats.org/officeDocument/2006/relationships/themeOverride" Target="../theme/themeOverride1.xml"/><Relationship Id="rId22" Type="http://schemas.openxmlformats.org/officeDocument/2006/relationships/tags" Target="../tags/tag251.xml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tags" Target="../tags/tag231.xml"/><Relationship Id="rId19" Type="http://schemas.openxmlformats.org/officeDocument/2006/relationships/tags" Target="../tags/tag248.xml"/><Relationship Id="rId18" Type="http://schemas.openxmlformats.org/officeDocument/2006/relationships/tags" Target="../tags/tag247.xml"/><Relationship Id="rId17" Type="http://schemas.openxmlformats.org/officeDocument/2006/relationships/tags" Target="../tags/tag246.xml"/><Relationship Id="rId16" Type="http://schemas.openxmlformats.org/officeDocument/2006/relationships/tags" Target="../tags/tag245.xml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image" Target="../media/image8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F20C6446-F0BC-4DB3-90A7-561C657D9E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6285" cy="6858000"/>
          </a:xfrm>
          <a:prstGeom prst="rect">
            <a:avLst/>
          </a:prstGeom>
        </p:spPr>
      </p:pic>
      <p:sp>
        <p:nvSpPr>
          <p:cNvPr id="3" name="Pentagon 8"/>
          <p:cNvSpPr/>
          <p:nvPr/>
        </p:nvSpPr>
        <p:spPr>
          <a:xfrm rot="5400000">
            <a:off x="3850550" y="-2227338"/>
            <a:ext cx="4490900" cy="10531420"/>
          </a:xfrm>
          <a:prstGeom prst="homePlate">
            <a:avLst>
              <a:gd name="adj" fmla="val 29908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itle 5"/>
          <p:cNvSpPr txBox="1"/>
          <p:nvPr/>
        </p:nvSpPr>
        <p:spPr>
          <a:xfrm>
            <a:off x="1819142" y="2216444"/>
            <a:ext cx="8553713" cy="798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 spc="600" dirty="0">
                <a:solidFill>
                  <a:schemeClr val="bg1"/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+mn-lt"/>
              </a:rPr>
              <a:t>放大的芯片</a:t>
            </a:r>
            <a:endParaRPr lang="zh-CN" altLang="en-US" sz="6600" spc="600" dirty="0">
              <a:solidFill>
                <a:schemeClr val="bg1"/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4900903" y="3563714"/>
            <a:ext cx="19266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中科海微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Freeform 19"/>
          <p:cNvSpPr/>
          <p:nvPr/>
        </p:nvSpPr>
        <p:spPr bwMode="auto">
          <a:xfrm rot="5400000" flipH="1">
            <a:off x="4907006" y="-661857"/>
            <a:ext cx="2462075" cy="12276083"/>
          </a:xfrm>
          <a:custGeom>
            <a:avLst/>
            <a:gdLst>
              <a:gd name="T0" fmla="*/ 453 w 453"/>
              <a:gd name="T1" fmla="*/ 4 h 814"/>
              <a:gd name="T2" fmla="*/ 284 w 453"/>
              <a:gd name="T3" fmla="*/ 4 h 814"/>
              <a:gd name="T4" fmla="*/ 286 w 453"/>
              <a:gd name="T5" fmla="*/ 0 h 814"/>
              <a:gd name="T6" fmla="*/ 0 w 453"/>
              <a:gd name="T7" fmla="*/ 414 h 814"/>
              <a:gd name="T8" fmla="*/ 275 w 453"/>
              <a:gd name="T9" fmla="*/ 814 h 814"/>
              <a:gd name="T10" fmla="*/ 444 w 453"/>
              <a:gd name="T11" fmla="*/ 814 h 814"/>
              <a:gd name="T12" fmla="*/ 166 w 453"/>
              <a:gd name="T13" fmla="*/ 416 h 814"/>
              <a:gd name="T14" fmla="*/ 453 w 453"/>
              <a:gd name="T15" fmla="*/ 4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3" h="814">
                <a:moveTo>
                  <a:pt x="453" y="4"/>
                </a:moveTo>
                <a:lnTo>
                  <a:pt x="284" y="4"/>
                </a:lnTo>
                <a:lnTo>
                  <a:pt x="286" y="0"/>
                </a:lnTo>
                <a:lnTo>
                  <a:pt x="0" y="414"/>
                </a:lnTo>
                <a:lnTo>
                  <a:pt x="275" y="814"/>
                </a:lnTo>
                <a:lnTo>
                  <a:pt x="444" y="814"/>
                </a:lnTo>
                <a:lnTo>
                  <a:pt x="166" y="416"/>
                </a:lnTo>
                <a:lnTo>
                  <a:pt x="453" y="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二进制的概念</a:t>
            </a:r>
            <a:endParaRPr lang="zh-CN" altLang="en-US"/>
          </a:p>
        </p:txBody>
      </p:sp>
      <p:pic>
        <p:nvPicPr>
          <p:cNvPr id="5" name="内容占位符 4" descr="Re54388adb6cc7dee5c15e1cc7d99504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014220"/>
            <a:ext cx="5181600" cy="3663315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二进制（binary）是以2为基数代表系统的二进位制，这一系统中，通常用两个不同的符号0和1来表示，现代计算机和依赖计算机的设备里都用到二进制；</a:t>
            </a:r>
            <a:endParaRPr lang="zh-CN" altLang="en-US"/>
          </a:p>
        </p:txBody>
      </p:sp>
      <p:sp>
        <p:nvSpPr>
          <p:cNvPr id="113" name="椭圆 112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10097465" y="76070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二进制的由来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03440" y="1646555"/>
            <a:ext cx="5081270" cy="4351655"/>
          </a:xfrm>
        </p:spPr>
        <p:txBody>
          <a:bodyPr/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1646年7月1日－1716年11月14日），德国哲学家、数学家，历史上少见的通才，被誉为十七世纪的亚里士多德。他本人是一名律师，经常往返于各大城镇，他许多的公式都是在颠簸的马车上完成的；</a:t>
            </a:r>
            <a:endParaRPr lang="zh-CN" altLang="en-US" sz="200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微积分</a:t>
            </a:r>
            <a:endParaRPr lang="zh-CN" altLang="en-US" sz="200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分形几何</a:t>
            </a:r>
            <a:endParaRPr lang="zh-CN" altLang="en-US" sz="200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符号逻辑</a:t>
            </a:r>
            <a:endParaRPr lang="zh-CN" altLang="en-US" sz="200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哲学</a:t>
            </a:r>
            <a:endParaRPr lang="zh-CN" altLang="en-US" sz="2000"/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sz="2000"/>
              <a:t>逻辑学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5" name="内容占位符 4" descr="OIP-C.Vyqe1m7oO3U081l_jJKmJAHaJJ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2240" y="1824990"/>
            <a:ext cx="3525520" cy="4351655"/>
          </a:xfrm>
          <a:prstGeom prst="rect">
            <a:avLst/>
          </a:prstGeom>
        </p:spPr>
      </p:pic>
      <p:pic>
        <p:nvPicPr>
          <p:cNvPr id="7" name="图片 6" descr="OIP-C.SC626g5_sI5ZMch1KZwq3wHaIC"/>
          <p:cNvPicPr>
            <a:picLocks noChangeAspect="1"/>
          </p:cNvPicPr>
          <p:nvPr/>
        </p:nvPicPr>
        <p:blipFill>
          <a:blip r:embed="rId2"/>
          <a:srcRect t="6693"/>
          <a:stretch>
            <a:fillRect/>
          </a:stretch>
        </p:blipFill>
        <p:spPr>
          <a:xfrm>
            <a:off x="3768725" y="2245995"/>
            <a:ext cx="3334385" cy="3930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69055" y="1762125"/>
            <a:ext cx="31629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戈特弗里德·威廉·莱布尼茨</a:t>
            </a:r>
            <a:endParaRPr lang="zh-CN" altLang="en-US" b="1">
              <a:sym typeface="+mn-ea"/>
            </a:endParaRPr>
          </a:p>
        </p:txBody>
      </p:sp>
      <p:sp>
        <p:nvSpPr>
          <p:cNvPr id="113" name="椭圆 112"/>
          <p:cNvSpPr/>
          <p:nvPr>
            <p:custDataLst>
              <p:tags r:id="rId3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4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5"/>
            </p:custDataLst>
          </p:nvPr>
        </p:nvSpPr>
        <p:spPr>
          <a:xfrm>
            <a:off x="10097465" y="76070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zh-CN" altLang="en-US"/>
              <a:t>冯</a:t>
            </a:r>
            <a:r>
              <a:rPr lang="en-US" altLang="zh-CN"/>
              <a:t>·</a:t>
            </a:r>
            <a:r>
              <a:rPr lang="zh-CN" altLang="en-US"/>
              <a:t>诺依曼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128395"/>
            <a:ext cx="10515600" cy="4530090"/>
          </a:xfrm>
        </p:spPr>
        <p:txBody>
          <a:bodyPr/>
          <a:p>
            <a:r>
              <a:rPr lang="zh-CN" altLang="en-US">
                <a:sym typeface="+mn-ea"/>
              </a:rPr>
              <a:t>美籍匈牙利数学家、计算机科学家、物理学家，是20世纪最重要的数学家之一。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冯·诺依曼是现代计算机、博弈论、核武器和生化武器等领域内的科学全才之一，被后人称为“现代计算机之父”、“博弈论之父”</a:t>
            </a:r>
            <a:endParaRPr lang="zh-CN" altLang="en-US">
              <a:sym typeface="+mn-ea"/>
            </a:endParaRPr>
          </a:p>
        </p:txBody>
      </p:sp>
      <p:pic>
        <p:nvPicPr>
          <p:cNvPr id="7" name="图片 6" descr="R6fa9b1a28ff229735357f37e15991e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740" y="2912745"/>
            <a:ext cx="5733415" cy="3638550"/>
          </a:xfrm>
          <a:prstGeom prst="rect">
            <a:avLst/>
          </a:prstGeom>
        </p:spPr>
      </p:pic>
      <p:pic>
        <p:nvPicPr>
          <p:cNvPr id="10" name="图片 9" descr="src=http---www.eeworld.com.cn-mp-uploads-2018-08-22-d4573a90-a5ce-11e8-9bd9-001e676a89bd.jpg&amp;refer=http---www.eeworld.com.cn&amp;app=2002&amp;size=f9999,10000&amp;q=a80&amp;n=0&amp;g=0n&amp;fmt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4030345"/>
            <a:ext cx="3078480" cy="2414270"/>
          </a:xfrm>
          <a:prstGeom prst="rect">
            <a:avLst/>
          </a:prstGeom>
        </p:spPr>
      </p:pic>
      <p:sp>
        <p:nvSpPr>
          <p:cNvPr id="113" name="椭圆 112"/>
          <p:cNvSpPr/>
          <p:nvPr>
            <p:custDataLst>
              <p:tags r:id="rId3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4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5"/>
            </p:custDataLst>
          </p:nvPr>
        </p:nvSpPr>
        <p:spPr>
          <a:xfrm>
            <a:off x="10097465" y="66291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内容占位符 4" descr="src=http---nimg.ws.126.net-?url=http%3A%2F%2Fdingyue.ws.126.net%2F2021%2F0327%2F93e25383p00qqlym80047c0006y00b7m.png&amp;thumbnail=650x2147483647&amp;quality=80&amp;type=jpg&amp;refer=http---nimg.ws.126.net&amp;app=2002&amp;size=f9999,10000&amp;q=a80&amp;n=0&amp;g=0n&amp;fmt=jpeg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3834130" y="3305175"/>
            <a:ext cx="230632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8273" y="816610"/>
            <a:ext cx="10515600" cy="1325563"/>
          </a:xfrm>
        </p:spPr>
        <p:txBody>
          <a:bodyPr/>
          <a:p>
            <a:pPr algn="ctr"/>
            <a:r>
              <a:rPr lang="zh-CN" altLang="en-US"/>
              <a:t>生活中的二态逻辑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21338" y="2278380"/>
            <a:ext cx="5157787" cy="3684588"/>
          </a:xfrm>
        </p:spPr>
        <p:txBody>
          <a:bodyPr/>
          <a:p>
            <a:r>
              <a:rPr lang="zh-CN" altLang="en-US">
                <a:sym typeface="+mn-ea"/>
              </a:rPr>
              <a:t>以小组形式列出生活中的二态逻辑，例如好人-坏人、正-反、开-关等，</a:t>
            </a:r>
            <a:endParaRPr lang="zh-CN" altLang="en-US"/>
          </a:p>
          <a:p>
            <a:r>
              <a:rPr lang="zh-CN" altLang="en-US">
                <a:sym typeface="+mn-ea"/>
              </a:rPr>
              <a:t>教师喊开始后，小组依次轮流说出答案，卡住的小组即为淘汰；</a:t>
            </a:r>
            <a:endParaRPr lang="zh-CN" altLang="en-US"/>
          </a:p>
          <a:p>
            <a:r>
              <a:rPr lang="zh-CN" altLang="en-US">
                <a:sym typeface="+mn-ea"/>
              </a:rPr>
              <a:t>其他小组继续比拼直至决出胜利小组；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0" y="0"/>
            <a:ext cx="3152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747713" y="6823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</a:rPr>
              <a:t>课堂游戏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5" name="图片 14" descr="/Users/zf/Downloads/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7455" y="2422843"/>
            <a:ext cx="3411220" cy="2632710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3" name="椭圆 112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10097465" y="706733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二进制的规则及表示方法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lnSpc>
                <a:spcPct val="250000"/>
              </a:lnSpc>
            </a:pPr>
            <a:r>
              <a:rPr lang="zh-CN" altLang="en-US"/>
              <a:t>只有两个自然数0和1，用这两个自然数表示任何数字；</a:t>
            </a:r>
            <a:endParaRPr lang="zh-CN" altLang="en-US"/>
          </a:p>
          <a:p>
            <a:pPr>
              <a:lnSpc>
                <a:spcPct val="250000"/>
              </a:lnSpc>
            </a:pPr>
            <a:r>
              <a:rPr lang="zh-CN" altLang="en-US"/>
              <a:t>逢二进一原则</a:t>
            </a:r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57290" y="4429760"/>
            <a:ext cx="5181600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9213b07eca80653875d573619adda144ad3482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5" y="2214880"/>
            <a:ext cx="5625465" cy="1892300"/>
          </a:xfrm>
          <a:prstGeom prst="rect">
            <a:avLst/>
          </a:prstGeom>
        </p:spPr>
      </p:pic>
      <p:sp>
        <p:nvSpPr>
          <p:cNvPr id="113" name="椭圆 112"/>
          <p:cNvSpPr/>
          <p:nvPr>
            <p:custDataLst>
              <p:tags r:id="rId3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4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5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47"/>
          <p:cNvSpPr/>
          <p:nvPr/>
        </p:nvSpPr>
        <p:spPr>
          <a:xfrm>
            <a:off x="10167620" y="3717925"/>
            <a:ext cx="1609725" cy="1609725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Freeform: Shape 46"/>
          <p:cNvSpPr/>
          <p:nvPr/>
        </p:nvSpPr>
        <p:spPr>
          <a:xfrm>
            <a:off x="3294063" y="3390900"/>
            <a:ext cx="2208212" cy="2208213"/>
          </a:xfrm>
          <a:custGeom>
            <a:avLst/>
            <a:gdLst>
              <a:gd name="connsiteX0" fmla="*/ 1213419 w 2431775"/>
              <a:gd name="connsiteY0" fmla="*/ 1 h 2431775"/>
              <a:gd name="connsiteX1" fmla="*/ 1438186 w 2431775"/>
              <a:gd name="connsiteY1" fmla="*/ 92569 h 2431775"/>
              <a:gd name="connsiteX2" fmla="*/ 2338296 w 2431775"/>
              <a:gd name="connsiteY2" fmla="*/ 989030 h 2431775"/>
              <a:gd name="connsiteX3" fmla="*/ 2339208 w 2431775"/>
              <a:gd name="connsiteY3" fmla="*/ 1438186 h 2431775"/>
              <a:gd name="connsiteX4" fmla="*/ 1442746 w 2431775"/>
              <a:gd name="connsiteY4" fmla="*/ 2338296 h 2431775"/>
              <a:gd name="connsiteX5" fmla="*/ 993590 w 2431775"/>
              <a:gd name="connsiteY5" fmla="*/ 2339208 h 2431775"/>
              <a:gd name="connsiteX6" fmla="*/ 93481 w 2431775"/>
              <a:gd name="connsiteY6" fmla="*/ 1442746 h 2431775"/>
              <a:gd name="connsiteX7" fmla="*/ 92569 w 2431775"/>
              <a:gd name="connsiteY7" fmla="*/ 993590 h 2431775"/>
              <a:gd name="connsiteX8" fmla="*/ 989030 w 2431775"/>
              <a:gd name="connsiteY8" fmla="*/ 93481 h 2431775"/>
              <a:gd name="connsiteX9" fmla="*/ 1213419 w 2431775"/>
              <a:gd name="connsiteY9" fmla="*/ 1 h 24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1775" h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任意形状 18"/>
          <p:cNvSpPr/>
          <p:nvPr/>
        </p:nvSpPr>
        <p:spPr>
          <a:xfrm>
            <a:off x="9752768" y="4116947"/>
            <a:ext cx="2439428" cy="2439428"/>
          </a:xfrm>
          <a:custGeom>
            <a:avLst/>
            <a:gdLst>
              <a:gd name="connsiteX0" fmla="*/ 1213555 w 2432050"/>
              <a:gd name="connsiteY0" fmla="*/ 1 h 2432050"/>
              <a:gd name="connsiteX1" fmla="*/ 1438348 w 2432050"/>
              <a:gd name="connsiteY1" fmla="*/ 92580 h 2432050"/>
              <a:gd name="connsiteX2" fmla="*/ 2338560 w 2432050"/>
              <a:gd name="connsiteY2" fmla="*/ 989142 h 2432050"/>
              <a:gd name="connsiteX3" fmla="*/ 2339472 w 2432050"/>
              <a:gd name="connsiteY3" fmla="*/ 1438349 h 2432050"/>
              <a:gd name="connsiteX4" fmla="*/ 1442908 w 2432050"/>
              <a:gd name="connsiteY4" fmla="*/ 2338561 h 2432050"/>
              <a:gd name="connsiteX5" fmla="*/ 1279149 w 2432050"/>
              <a:gd name="connsiteY5" fmla="*/ 2426112 h 2432050"/>
              <a:gd name="connsiteX6" fmla="*/ 1218497 w 2432050"/>
              <a:gd name="connsiteY6" fmla="*/ 2432050 h 2432050"/>
              <a:gd name="connsiteX7" fmla="*/ 1218491 w 2432050"/>
              <a:gd name="connsiteY7" fmla="*/ 2432050 h 2432050"/>
              <a:gd name="connsiteX8" fmla="*/ 1157816 w 2432050"/>
              <a:gd name="connsiteY8" fmla="*/ 2426359 h 2432050"/>
              <a:gd name="connsiteX9" fmla="*/ 993702 w 2432050"/>
              <a:gd name="connsiteY9" fmla="*/ 2339473 h 2432050"/>
              <a:gd name="connsiteX10" fmla="*/ 93491 w 2432050"/>
              <a:gd name="connsiteY10" fmla="*/ 1442909 h 2432050"/>
              <a:gd name="connsiteX11" fmla="*/ 92579 w 2432050"/>
              <a:gd name="connsiteY11" fmla="*/ 993703 h 2432050"/>
              <a:gd name="connsiteX12" fmla="*/ 989141 w 2432050"/>
              <a:gd name="connsiteY12" fmla="*/ 93492 h 2432050"/>
              <a:gd name="connsiteX13" fmla="*/ 1213555 w 2432050"/>
              <a:gd name="connsiteY13" fmla="*/ 1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2050" h="2432050">
                <a:moveTo>
                  <a:pt x="1213555" y="1"/>
                </a:moveTo>
                <a:cubicBezTo>
                  <a:pt x="1294846" y="-164"/>
                  <a:pt x="1376199" y="30683"/>
                  <a:pt x="1438348" y="92580"/>
                </a:cubicBezTo>
                <a:lnTo>
                  <a:pt x="2338560" y="989142"/>
                </a:lnTo>
                <a:cubicBezTo>
                  <a:pt x="2462857" y="1112935"/>
                  <a:pt x="2463265" y="1314052"/>
                  <a:pt x="2339472" y="1438349"/>
                </a:cubicBezTo>
                <a:lnTo>
                  <a:pt x="1442908" y="2338561"/>
                </a:lnTo>
                <a:cubicBezTo>
                  <a:pt x="1396486" y="2385172"/>
                  <a:pt x="1339191" y="2414361"/>
                  <a:pt x="1279149" y="2426112"/>
                </a:cubicBezTo>
                <a:lnTo>
                  <a:pt x="1218497" y="2432050"/>
                </a:lnTo>
                <a:lnTo>
                  <a:pt x="1218491" y="2432050"/>
                </a:lnTo>
                <a:lnTo>
                  <a:pt x="1157816" y="2426359"/>
                </a:lnTo>
                <a:cubicBezTo>
                  <a:pt x="1097727" y="2414852"/>
                  <a:pt x="1040313" y="2385895"/>
                  <a:pt x="993702" y="2339473"/>
                </a:cubicBezTo>
                <a:lnTo>
                  <a:pt x="93491" y="1442909"/>
                </a:lnTo>
                <a:cubicBezTo>
                  <a:pt x="-30806" y="1319116"/>
                  <a:pt x="-31215" y="1118000"/>
                  <a:pt x="92579" y="993703"/>
                </a:cubicBezTo>
                <a:lnTo>
                  <a:pt x="989141" y="93492"/>
                </a:lnTo>
                <a:cubicBezTo>
                  <a:pt x="1051038" y="31343"/>
                  <a:pt x="1132265" y="166"/>
                  <a:pt x="1213555" y="1"/>
                </a:cubicBezTo>
                <a:close/>
              </a:path>
            </a:pathLst>
          </a:custGeom>
          <a:blipFill>
            <a:blip r:embed="rId1"/>
            <a:stretch>
              <a:fillRect l="-24963" r="-24963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任意形状 19"/>
          <p:cNvSpPr/>
          <p:nvPr/>
        </p:nvSpPr>
        <p:spPr>
          <a:xfrm>
            <a:off x="672284" y="1219517"/>
            <a:ext cx="4419018" cy="4419018"/>
          </a:xfrm>
          <a:custGeom>
            <a:avLst/>
            <a:gdLst>
              <a:gd name="connsiteX0" fmla="*/ 1213555 w 2432050"/>
              <a:gd name="connsiteY0" fmla="*/ 1 h 2432050"/>
              <a:gd name="connsiteX1" fmla="*/ 1438348 w 2432050"/>
              <a:gd name="connsiteY1" fmla="*/ 92580 h 2432050"/>
              <a:gd name="connsiteX2" fmla="*/ 2338560 w 2432050"/>
              <a:gd name="connsiteY2" fmla="*/ 989142 h 2432050"/>
              <a:gd name="connsiteX3" fmla="*/ 2339472 w 2432050"/>
              <a:gd name="connsiteY3" fmla="*/ 1438349 h 2432050"/>
              <a:gd name="connsiteX4" fmla="*/ 1442908 w 2432050"/>
              <a:gd name="connsiteY4" fmla="*/ 2338561 h 2432050"/>
              <a:gd name="connsiteX5" fmla="*/ 1279149 w 2432050"/>
              <a:gd name="connsiteY5" fmla="*/ 2426112 h 2432050"/>
              <a:gd name="connsiteX6" fmla="*/ 1218497 w 2432050"/>
              <a:gd name="connsiteY6" fmla="*/ 2432050 h 2432050"/>
              <a:gd name="connsiteX7" fmla="*/ 1218491 w 2432050"/>
              <a:gd name="connsiteY7" fmla="*/ 2432050 h 2432050"/>
              <a:gd name="connsiteX8" fmla="*/ 1157816 w 2432050"/>
              <a:gd name="connsiteY8" fmla="*/ 2426359 h 2432050"/>
              <a:gd name="connsiteX9" fmla="*/ 993702 w 2432050"/>
              <a:gd name="connsiteY9" fmla="*/ 2339473 h 2432050"/>
              <a:gd name="connsiteX10" fmla="*/ 93491 w 2432050"/>
              <a:gd name="connsiteY10" fmla="*/ 1442909 h 2432050"/>
              <a:gd name="connsiteX11" fmla="*/ 92579 w 2432050"/>
              <a:gd name="connsiteY11" fmla="*/ 993703 h 2432050"/>
              <a:gd name="connsiteX12" fmla="*/ 989141 w 2432050"/>
              <a:gd name="connsiteY12" fmla="*/ 93492 h 2432050"/>
              <a:gd name="connsiteX13" fmla="*/ 1213555 w 2432050"/>
              <a:gd name="connsiteY13" fmla="*/ 1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2050" h="2432050">
                <a:moveTo>
                  <a:pt x="1213555" y="1"/>
                </a:moveTo>
                <a:cubicBezTo>
                  <a:pt x="1294846" y="-164"/>
                  <a:pt x="1376199" y="30683"/>
                  <a:pt x="1438348" y="92580"/>
                </a:cubicBezTo>
                <a:lnTo>
                  <a:pt x="2338560" y="989142"/>
                </a:lnTo>
                <a:cubicBezTo>
                  <a:pt x="2462857" y="1112935"/>
                  <a:pt x="2463265" y="1314052"/>
                  <a:pt x="2339472" y="1438349"/>
                </a:cubicBezTo>
                <a:lnTo>
                  <a:pt x="1442908" y="2338561"/>
                </a:lnTo>
                <a:cubicBezTo>
                  <a:pt x="1396486" y="2385172"/>
                  <a:pt x="1339191" y="2414361"/>
                  <a:pt x="1279149" y="2426112"/>
                </a:cubicBezTo>
                <a:lnTo>
                  <a:pt x="1218497" y="2432050"/>
                </a:lnTo>
                <a:lnTo>
                  <a:pt x="1218491" y="2432050"/>
                </a:lnTo>
                <a:lnTo>
                  <a:pt x="1157816" y="2426359"/>
                </a:lnTo>
                <a:cubicBezTo>
                  <a:pt x="1097727" y="2414852"/>
                  <a:pt x="1040313" y="2385895"/>
                  <a:pt x="993702" y="2339473"/>
                </a:cubicBezTo>
                <a:lnTo>
                  <a:pt x="93491" y="1442909"/>
                </a:lnTo>
                <a:cubicBezTo>
                  <a:pt x="-30806" y="1319116"/>
                  <a:pt x="-31215" y="1118000"/>
                  <a:pt x="92579" y="993703"/>
                </a:cubicBezTo>
                <a:lnTo>
                  <a:pt x="989141" y="93492"/>
                </a:lnTo>
                <a:cubicBezTo>
                  <a:pt x="1051038" y="31343"/>
                  <a:pt x="1132265" y="166"/>
                  <a:pt x="1213555" y="1"/>
                </a:cubicBezTo>
                <a:close/>
              </a:path>
            </a:pathLst>
          </a:custGeom>
          <a:blipFill rotWithShape="1">
            <a:blip r:embed="rId2"/>
            <a:stretch>
              <a:fillRect l="-38857" r="-38857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" y="301326"/>
            <a:ext cx="12192000" cy="6556674"/>
            <a:chOff x="1" y="301326"/>
            <a:chExt cx="12192000" cy="6556674"/>
          </a:xfrm>
        </p:grpSpPr>
        <p:sp>
          <p:nvSpPr>
            <p:cNvPr id="11" name="Freeform 19"/>
            <p:cNvSpPr/>
            <p:nvPr/>
          </p:nvSpPr>
          <p:spPr bwMode="auto">
            <a:xfrm flipH="1">
              <a:off x="317634" y="301326"/>
              <a:ext cx="354719" cy="577922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 flipH="1">
              <a:off x="672353" y="377879"/>
              <a:ext cx="260744" cy="424815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7869" y="405620"/>
              <a:ext cx="277749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分组领取材料</a:t>
              </a:r>
              <a:endPara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</p:txBody>
        </p:sp>
        <p:sp>
          <p:nvSpPr>
            <p:cNvPr id="14" name="Rectangle 3"/>
            <p:cNvSpPr/>
            <p:nvPr/>
          </p:nvSpPr>
          <p:spPr>
            <a:xfrm>
              <a:off x="1" y="6556674"/>
              <a:ext cx="12192000" cy="301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任意多边形: 形状 15"/>
          <p:cNvSpPr/>
          <p:nvPr>
            <p:custDataLst>
              <p:tags r:id="rId3"/>
            </p:custDataLst>
          </p:nvPr>
        </p:nvSpPr>
        <p:spPr>
          <a:xfrm>
            <a:off x="5216029" y="405765"/>
            <a:ext cx="4827626" cy="4457700"/>
          </a:xfrm>
          <a:prstGeom prst="flowChartMagneticTape">
            <a:avLst/>
          </a:prstGeom>
          <a:blipFill dpi="0" rotWithShape="0">
            <a:blip r:embed="rId4"/>
            <a:srcRect/>
            <a:stretch>
              <a:fillRect l="-16000" r="-16000"/>
            </a:stretch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113" name="椭圆 112"/>
          <p:cNvSpPr/>
          <p:nvPr>
            <p:custDataLst>
              <p:tags r:id="rId5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6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7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8"/>
          <p:cNvSpPr/>
          <p:nvPr/>
        </p:nvSpPr>
        <p:spPr>
          <a:xfrm>
            <a:off x="1424948" y="4410634"/>
            <a:ext cx="999418" cy="999418"/>
          </a:xfrm>
          <a:prstGeom prst="roundRect">
            <a:avLst>
              <a:gd name="adj" fmla="val 70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" name="TextBox 24"/>
          <p:cNvSpPr txBox="1"/>
          <p:nvPr/>
        </p:nvSpPr>
        <p:spPr>
          <a:xfrm>
            <a:off x="1316760" y="4679510"/>
            <a:ext cx="121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itchFamily="34" charset="0"/>
              </a:rPr>
              <a:t>46%</a:t>
            </a:r>
            <a:endParaRPr lang="en-US" sz="2400" b="1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Open Sans" pitchFamily="34" charset="0"/>
            </a:endParaRPr>
          </a:p>
        </p:txBody>
      </p:sp>
      <p:sp>
        <p:nvSpPr>
          <p:cNvPr id="4" name="Rounded Rectangle 65"/>
          <p:cNvSpPr/>
          <p:nvPr/>
        </p:nvSpPr>
        <p:spPr>
          <a:xfrm>
            <a:off x="2754862" y="5358670"/>
            <a:ext cx="3254049" cy="45719"/>
          </a:xfrm>
          <a:prstGeom prst="roundRect">
            <a:avLst>
              <a:gd name="adj" fmla="val 3245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Rounded Rectangle 66"/>
          <p:cNvSpPr/>
          <p:nvPr/>
        </p:nvSpPr>
        <p:spPr>
          <a:xfrm>
            <a:off x="2754862" y="5358670"/>
            <a:ext cx="3117377" cy="45719"/>
          </a:xfrm>
          <a:prstGeom prst="roundRect">
            <a:avLst>
              <a:gd name="adj" fmla="val 324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Rectangle 34"/>
          <p:cNvSpPr/>
          <p:nvPr/>
        </p:nvSpPr>
        <p:spPr>
          <a:xfrm>
            <a:off x="5492424" y="4682166"/>
            <a:ext cx="722109" cy="42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Open Sans" pitchFamily="34" charset="0"/>
              </a:rPr>
              <a:t>90%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Open Sans" pitchFamily="34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2923772" y="467945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转换进度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431423" y="1671921"/>
            <a:ext cx="9987280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在答题纸左侧纵向写出1-30的阿拉伯数字；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200000"/>
              </a:lnSpc>
              <a:buFont typeface="Arial" panose="020B0604020202090204" pitchFamily="34" charset="0"/>
              <a:buChar char="•"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在对应的阿拉伯数字右侧，写出二进制的表示结果；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" y="301326"/>
            <a:ext cx="12192000" cy="6556674"/>
            <a:chOff x="1" y="301326"/>
            <a:chExt cx="12192000" cy="6556674"/>
          </a:xfrm>
        </p:grpSpPr>
        <p:sp>
          <p:nvSpPr>
            <p:cNvPr id="23" name="Freeform 19"/>
            <p:cNvSpPr/>
            <p:nvPr/>
          </p:nvSpPr>
          <p:spPr bwMode="auto">
            <a:xfrm flipH="1">
              <a:off x="317634" y="301326"/>
              <a:ext cx="354719" cy="577922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 flipH="1">
              <a:off x="672353" y="377879"/>
              <a:ext cx="260744" cy="424815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07869" y="405620"/>
              <a:ext cx="19126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实施探究</a:t>
              </a:r>
              <a:endPara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</p:txBody>
        </p:sp>
        <p:sp>
          <p:nvSpPr>
            <p:cNvPr id="26" name="Rectangle 3"/>
            <p:cNvSpPr/>
            <p:nvPr/>
          </p:nvSpPr>
          <p:spPr>
            <a:xfrm>
              <a:off x="1" y="6556674"/>
              <a:ext cx="12192000" cy="301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椭圆 112"/>
          <p:cNvSpPr/>
          <p:nvPr>
            <p:custDataLst>
              <p:tags r:id="rId1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2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3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5" grpId="0" bldLvl="0" animBg="1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700000">
            <a:off x="2146858" y="1159593"/>
            <a:ext cx="4538818" cy="45388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>
            <a:off x="5161012" y="984420"/>
            <a:ext cx="249382" cy="2493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Freeform 19"/>
          <p:cNvSpPr/>
          <p:nvPr/>
        </p:nvSpPr>
        <p:spPr bwMode="auto">
          <a:xfrm flipH="1">
            <a:off x="317634" y="301326"/>
            <a:ext cx="354719" cy="577922"/>
          </a:xfrm>
          <a:custGeom>
            <a:avLst/>
            <a:gdLst>
              <a:gd name="T0" fmla="*/ 453 w 453"/>
              <a:gd name="T1" fmla="*/ 4 h 814"/>
              <a:gd name="T2" fmla="*/ 284 w 453"/>
              <a:gd name="T3" fmla="*/ 4 h 814"/>
              <a:gd name="T4" fmla="*/ 286 w 453"/>
              <a:gd name="T5" fmla="*/ 0 h 814"/>
              <a:gd name="T6" fmla="*/ 0 w 453"/>
              <a:gd name="T7" fmla="*/ 414 h 814"/>
              <a:gd name="T8" fmla="*/ 275 w 453"/>
              <a:gd name="T9" fmla="*/ 814 h 814"/>
              <a:gd name="T10" fmla="*/ 444 w 453"/>
              <a:gd name="T11" fmla="*/ 814 h 814"/>
              <a:gd name="T12" fmla="*/ 166 w 453"/>
              <a:gd name="T13" fmla="*/ 416 h 814"/>
              <a:gd name="T14" fmla="*/ 453 w 453"/>
              <a:gd name="T15" fmla="*/ 4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3" h="814">
                <a:moveTo>
                  <a:pt x="453" y="4"/>
                </a:moveTo>
                <a:lnTo>
                  <a:pt x="284" y="4"/>
                </a:lnTo>
                <a:lnTo>
                  <a:pt x="286" y="0"/>
                </a:lnTo>
                <a:lnTo>
                  <a:pt x="0" y="414"/>
                </a:lnTo>
                <a:lnTo>
                  <a:pt x="275" y="814"/>
                </a:lnTo>
                <a:lnTo>
                  <a:pt x="444" y="814"/>
                </a:lnTo>
                <a:lnTo>
                  <a:pt x="166" y="416"/>
                </a:lnTo>
                <a:lnTo>
                  <a:pt x="453" y="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19"/>
          <p:cNvSpPr/>
          <p:nvPr/>
        </p:nvSpPr>
        <p:spPr bwMode="auto">
          <a:xfrm flipH="1">
            <a:off x="672353" y="377879"/>
            <a:ext cx="260744" cy="424815"/>
          </a:xfrm>
          <a:custGeom>
            <a:avLst/>
            <a:gdLst>
              <a:gd name="T0" fmla="*/ 453 w 453"/>
              <a:gd name="T1" fmla="*/ 4 h 814"/>
              <a:gd name="T2" fmla="*/ 284 w 453"/>
              <a:gd name="T3" fmla="*/ 4 h 814"/>
              <a:gd name="T4" fmla="*/ 286 w 453"/>
              <a:gd name="T5" fmla="*/ 0 h 814"/>
              <a:gd name="T6" fmla="*/ 0 w 453"/>
              <a:gd name="T7" fmla="*/ 414 h 814"/>
              <a:gd name="T8" fmla="*/ 275 w 453"/>
              <a:gd name="T9" fmla="*/ 814 h 814"/>
              <a:gd name="T10" fmla="*/ 444 w 453"/>
              <a:gd name="T11" fmla="*/ 814 h 814"/>
              <a:gd name="T12" fmla="*/ 166 w 453"/>
              <a:gd name="T13" fmla="*/ 416 h 814"/>
              <a:gd name="T14" fmla="*/ 453 w 453"/>
              <a:gd name="T15" fmla="*/ 4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3" h="814">
                <a:moveTo>
                  <a:pt x="453" y="4"/>
                </a:moveTo>
                <a:lnTo>
                  <a:pt x="284" y="4"/>
                </a:lnTo>
                <a:lnTo>
                  <a:pt x="286" y="0"/>
                </a:lnTo>
                <a:lnTo>
                  <a:pt x="0" y="414"/>
                </a:lnTo>
                <a:lnTo>
                  <a:pt x="275" y="814"/>
                </a:lnTo>
                <a:lnTo>
                  <a:pt x="444" y="814"/>
                </a:lnTo>
                <a:lnTo>
                  <a:pt x="166" y="416"/>
                </a:lnTo>
                <a:lnTo>
                  <a:pt x="453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6284" y="405620"/>
            <a:ext cx="191262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分享展示</a:t>
            </a:r>
            <a:endParaRPr lang="zh-CN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5" name="Rectangle 1"/>
          <p:cNvSpPr/>
          <p:nvPr/>
        </p:nvSpPr>
        <p:spPr>
          <a:xfrm rot="2700000">
            <a:off x="2376170" y="1732915"/>
            <a:ext cx="3854450" cy="34302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pic>
        <p:nvPicPr>
          <p:cNvPr id="3" name="图片 2" descr="/Users/zf/Desktop/学生6.jpg学生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79483" y="1946593"/>
            <a:ext cx="5758815" cy="3836035"/>
          </a:xfrm>
          <a:prstGeom prst="roundRect">
            <a:avLst/>
          </a:prstGeom>
        </p:spPr>
      </p:pic>
      <p:sp>
        <p:nvSpPr>
          <p:cNvPr id="113" name="椭圆 112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260" y="-177800"/>
            <a:ext cx="10515600" cy="1325563"/>
          </a:xfrm>
        </p:spPr>
        <p:txBody>
          <a:bodyPr/>
          <a:p>
            <a:r>
              <a:rPr lang="zh-CN" altLang="en-US"/>
              <a:t>二进制换算验证表</a:t>
            </a:r>
            <a:endParaRPr lang="zh-CN" altLang="en-US"/>
          </a:p>
        </p:txBody>
      </p:sp>
      <p:graphicFrame>
        <p:nvGraphicFramePr>
          <p:cNvPr id="0" name="表格 -1"/>
          <p:cNvGraphicFramePr/>
          <p:nvPr>
            <p:custDataLst>
              <p:tags r:id="rId1"/>
            </p:custDataLst>
          </p:nvPr>
        </p:nvGraphicFramePr>
        <p:xfrm>
          <a:off x="1067435" y="861695"/>
          <a:ext cx="8858250" cy="1170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090"/>
                <a:gridCol w="5344160"/>
              </a:tblGrid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十进制</a:t>
                      </a:r>
                      <a:endParaRPr lang="zh-CN" altLang="en-US" sz="24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highlight>
                            <a:srgbClr val="9BC2E6"/>
                          </a:highlight>
                          <a:latin typeface="宋体" charset="0"/>
                          <a:cs typeface="宋体" charset="0"/>
                        </a:rPr>
                        <a:t>二进制</a:t>
                      </a:r>
                      <a:endParaRPr lang="zh-CN" altLang="en-US" sz="2400" b="0">
                        <a:solidFill>
                          <a:srgbClr val="000000"/>
                        </a:solidFill>
                        <a:highlight>
                          <a:srgbClr val="9BC2E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8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9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12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13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4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" name="椭圆 112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0" name="表格 -1"/>
          <p:cNvGraphicFramePr/>
          <p:nvPr>
            <p:custDataLst>
              <p:tags r:id="rId1"/>
            </p:custDataLst>
          </p:nvPr>
        </p:nvGraphicFramePr>
        <p:xfrm>
          <a:off x="1109980" y="320040"/>
          <a:ext cx="8759825" cy="1170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55"/>
                <a:gridCol w="5284470"/>
              </a:tblGrid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十进制</a:t>
                      </a:r>
                      <a:endParaRPr lang="zh-CN" altLang="en-US" sz="24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400" b="0">
                          <a:solidFill>
                            <a:srgbClr val="000000"/>
                          </a:solidFill>
                          <a:highlight>
                            <a:srgbClr val="9BC2E6"/>
                          </a:highlight>
                          <a:latin typeface="宋体" charset="0"/>
                          <a:cs typeface="宋体" charset="0"/>
                        </a:rPr>
                        <a:t>二进制</a:t>
                      </a:r>
                      <a:endParaRPr lang="zh-CN" altLang="en-US" sz="2400" b="0">
                        <a:solidFill>
                          <a:srgbClr val="000000"/>
                        </a:solidFill>
                        <a:highlight>
                          <a:srgbClr val="9BC2E6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15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16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17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18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19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10011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22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23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10111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24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25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26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27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11011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28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11100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29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11101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11110</a:t>
                      </a:r>
                      <a:endParaRPr lang="en-US" altLang="zh-CN" sz="24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" name="椭圆 112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831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0045" y="225062"/>
            <a:ext cx="12192000" cy="2860919"/>
            <a:chOff x="0" y="-7983"/>
            <a:chExt cx="12192000" cy="2860919"/>
          </a:xfrm>
          <a:effectLst>
            <a:reflection blurRad="6350" stA="50000" endA="300" endPos="55500" dist="50800" dir="5400000" sy="-100000" algn="bl" rotWithShape="0"/>
          </a:effectLst>
        </p:grpSpPr>
        <p:sp useBgFill="1">
          <p:nvSpPr>
            <p:cNvPr id="22" name="í$ḷïḑé"/>
            <p:cNvSpPr/>
            <p:nvPr/>
          </p:nvSpPr>
          <p:spPr>
            <a:xfrm>
              <a:off x="0" y="4589"/>
              <a:ext cx="12192000" cy="2848347"/>
            </a:xfrm>
            <a:prstGeom prst="roundRect">
              <a:avLst>
                <a:gd name="adj" fmla="val 0"/>
              </a:avLst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3" name="ïS1íḍè"/>
            <p:cNvSpPr/>
            <p:nvPr/>
          </p:nvSpPr>
          <p:spPr>
            <a:xfrm>
              <a:off x="669925" y="-7983"/>
              <a:ext cx="10851515" cy="27705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4" name="ïşlîḓé"/>
            <p:cNvSpPr txBox="1"/>
            <p:nvPr/>
          </p:nvSpPr>
          <p:spPr>
            <a:xfrm>
              <a:off x="538480" y="1245831"/>
              <a:ext cx="10851357" cy="95630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noAutofit/>
            </a:bodyPr>
            <a:lstStyle>
              <a:lvl1pPr algn="l" defTabSz="91376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/>
                  </a:solidFill>
                </a:defRPr>
              </a:lvl1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4800" b="0" spc="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b="0" spc="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QingKeBenYueSongS-R-GB" panose="02000000000000000000" pitchFamily="2" charset="-122"/>
                  <a:ea typeface="FZQingKeBenYueSongS-R-GB" panose="02000000000000000000" pitchFamily="2" charset="-122"/>
                  <a:cs typeface="+mn-ea"/>
                  <a:sym typeface="思源黑体" panose="020B0500000000000000" pitchFamily="34" charset="-122"/>
                </a:rPr>
                <a:t>第三节</a:t>
              </a:r>
              <a:endParaRPr lang="zh-CN" altLang="en-US" sz="4800" b="0" spc="6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endParaRP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800" b="0" spc="6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ZQingKeBenYueSongS-R-GB" panose="02000000000000000000" pitchFamily="2" charset="-122"/>
                  <a:ea typeface="FZQingKeBenYueSongS-R-GB" panose="02000000000000000000" pitchFamily="2" charset="-122"/>
                  <a:cs typeface="+mn-ea"/>
                  <a:sym typeface="思源黑体" panose="020B0500000000000000" pitchFamily="34" charset="-122"/>
                </a:rPr>
                <a:t>奇怪的数字</a:t>
              </a:r>
              <a:endParaRPr kumimoji="0" lang="zh-CN" altLang="en-US" sz="48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pic>
        <p:nvPicPr>
          <p:cNvPr id="3" name="图片 2" descr="D441093D-1056-46ED-B069-473AB26B18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674110"/>
            <a:ext cx="3641725" cy="2428240"/>
          </a:xfrm>
          <a:prstGeom prst="rect">
            <a:avLst/>
          </a:prstGeom>
        </p:spPr>
      </p:pic>
      <p:pic>
        <p:nvPicPr>
          <p:cNvPr id="29" name="图片 28" descr="5478C2AF-63F2-40D1-BA84-BF9110D91AA0_4_5005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3674110"/>
            <a:ext cx="3821430" cy="2427605"/>
          </a:xfrm>
          <a:prstGeom prst="rect">
            <a:avLst/>
          </a:prstGeom>
        </p:spPr>
      </p:pic>
      <p:pic>
        <p:nvPicPr>
          <p:cNvPr id="30" name="图片 29" descr="938F8291-02D0-4458-8A25-B5B791CF3BB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05" y="3688080"/>
            <a:ext cx="3679825" cy="23856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390265" y="3135630"/>
            <a:ext cx="8442325" cy="3291840"/>
          </a:xfrm>
        </p:spPr>
        <p:txBody>
          <a:bodyPr>
            <a:normAutofit/>
          </a:bodyPr>
          <a:p>
            <a:pPr>
              <a:lnSpc>
                <a:spcPct val="250000"/>
              </a:lnSpc>
              <a:buFont typeface="Wingdings" panose="05000000000000000000" charset="0"/>
            </a:pPr>
            <a:endParaRPr lang="zh-CN" altLang="en-US" sz="2000"/>
          </a:p>
          <a:p>
            <a:pPr marL="342900" indent="-342900">
              <a:lnSpc>
                <a:spcPct val="250000"/>
              </a:lnSpc>
              <a:buFont typeface="Wingdings" panose="05000000000000000000" charset="0"/>
              <a:buChar char=""/>
            </a:pPr>
            <a:r>
              <a:rPr lang="zh-CN" altLang="en-US" sz="2000"/>
              <a:t>观察生活中的钟表、四季轮替现象等，你认为存在其他进制吗？</a:t>
            </a:r>
            <a:endParaRPr lang="zh-CN" altLang="en-US" sz="2000"/>
          </a:p>
        </p:txBody>
      </p:sp>
      <p:sp>
        <p:nvSpPr>
          <p:cNvPr id="7" name="Rectangle 3"/>
          <p:cNvSpPr/>
          <p:nvPr/>
        </p:nvSpPr>
        <p:spPr>
          <a:xfrm>
            <a:off x="0" y="0"/>
            <a:ext cx="3152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"/>
          <p:cNvSpPr txBox="1"/>
          <p:nvPr/>
        </p:nvSpPr>
        <p:spPr>
          <a:xfrm>
            <a:off x="1200150" y="2085975"/>
            <a:ext cx="4254500" cy="3181350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rotWithShape="1">
            <a:blip r:embed="rId1"/>
            <a:stretch>
              <a:fillRect l="-25020" r="-25020"/>
            </a:stretch>
          </a:blipFill>
        </p:spPr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747713" y="6823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</a:rPr>
              <a:t>总结拓展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20" name="椭圆 119"/>
          <p:cNvSpPr/>
          <p:nvPr>
            <p:custDataLst>
              <p:tags r:id="rId2"/>
            </p:custDataLst>
          </p:nvPr>
        </p:nvSpPr>
        <p:spPr>
          <a:xfrm>
            <a:off x="11082245" y="46292"/>
            <a:ext cx="538578" cy="53857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任意多边形 144"/>
          <p:cNvSpPr/>
          <p:nvPr>
            <p:custDataLst>
              <p:tags r:id="rId3"/>
            </p:custDataLst>
          </p:nvPr>
        </p:nvSpPr>
        <p:spPr>
          <a:xfrm>
            <a:off x="11216618" y="175586"/>
            <a:ext cx="269831" cy="279990"/>
          </a:xfrm>
          <a:custGeom>
            <a:avLst/>
            <a:gdLst>
              <a:gd name="connsiteX0" fmla="*/ 533304 w 585797"/>
              <a:gd name="connsiteY0" fmla="*/ 452325 h 607851"/>
              <a:gd name="connsiteX1" fmla="*/ 568750 w 585797"/>
              <a:gd name="connsiteY1" fmla="*/ 460265 h 607851"/>
              <a:gd name="connsiteX2" fmla="*/ 585772 w 585797"/>
              <a:gd name="connsiteY2" fmla="*/ 480255 h 607851"/>
              <a:gd name="connsiteX3" fmla="*/ 571088 w 585797"/>
              <a:gd name="connsiteY3" fmla="*/ 502112 h 607851"/>
              <a:gd name="connsiteX4" fmla="*/ 273212 w 585797"/>
              <a:gd name="connsiteY4" fmla="*/ 604395 h 607851"/>
              <a:gd name="connsiteX5" fmla="*/ 252917 w 585797"/>
              <a:gd name="connsiteY5" fmla="*/ 607851 h 607851"/>
              <a:gd name="connsiteX6" fmla="*/ 236924 w 585797"/>
              <a:gd name="connsiteY6" fmla="*/ 605703 h 607851"/>
              <a:gd name="connsiteX7" fmla="*/ 16205 w 585797"/>
              <a:gd name="connsiteY7" fmla="*/ 547322 h 607851"/>
              <a:gd name="connsiteX8" fmla="*/ 25 w 585797"/>
              <a:gd name="connsiteY8" fmla="*/ 527239 h 607851"/>
              <a:gd name="connsiteX9" fmla="*/ 14428 w 585797"/>
              <a:gd name="connsiteY9" fmla="*/ 505755 h 607851"/>
              <a:gd name="connsiteX10" fmla="*/ 50716 w 585797"/>
              <a:gd name="connsiteY10" fmla="*/ 492678 h 607851"/>
              <a:gd name="connsiteX11" fmla="*/ 226449 w 585797"/>
              <a:gd name="connsiteY11" fmla="*/ 539196 h 607851"/>
              <a:gd name="connsiteX12" fmla="*/ 252917 w 585797"/>
              <a:gd name="connsiteY12" fmla="*/ 542652 h 607851"/>
              <a:gd name="connsiteX13" fmla="*/ 286492 w 585797"/>
              <a:gd name="connsiteY13" fmla="*/ 537047 h 607851"/>
              <a:gd name="connsiteX14" fmla="*/ 533215 w 585797"/>
              <a:gd name="connsiteY14" fmla="*/ 346476 h 607851"/>
              <a:gd name="connsiteX15" fmla="*/ 568751 w 585797"/>
              <a:gd name="connsiteY15" fmla="*/ 354414 h 607851"/>
              <a:gd name="connsiteX16" fmla="*/ 585772 w 585797"/>
              <a:gd name="connsiteY16" fmla="*/ 374490 h 607851"/>
              <a:gd name="connsiteX17" fmla="*/ 571089 w 585797"/>
              <a:gd name="connsiteY17" fmla="*/ 396248 h 607851"/>
              <a:gd name="connsiteX18" fmla="*/ 273237 w 585797"/>
              <a:gd name="connsiteY18" fmla="*/ 498500 h 607851"/>
              <a:gd name="connsiteX19" fmla="*/ 252944 w 585797"/>
              <a:gd name="connsiteY19" fmla="*/ 501861 h 607851"/>
              <a:gd name="connsiteX20" fmla="*/ 236952 w 585797"/>
              <a:gd name="connsiteY20" fmla="*/ 499807 h 607851"/>
              <a:gd name="connsiteX21" fmla="*/ 16251 w 585797"/>
              <a:gd name="connsiteY21" fmla="*/ 441444 h 607851"/>
              <a:gd name="connsiteX22" fmla="*/ 73 w 585797"/>
              <a:gd name="connsiteY22" fmla="*/ 421367 h 607851"/>
              <a:gd name="connsiteX23" fmla="*/ 14474 w 585797"/>
              <a:gd name="connsiteY23" fmla="*/ 399983 h 607851"/>
              <a:gd name="connsiteX24" fmla="*/ 50759 w 585797"/>
              <a:gd name="connsiteY24" fmla="*/ 386910 h 607851"/>
              <a:gd name="connsiteX25" fmla="*/ 226478 w 585797"/>
              <a:gd name="connsiteY25" fmla="*/ 433413 h 607851"/>
              <a:gd name="connsiteX26" fmla="*/ 252944 w 585797"/>
              <a:gd name="connsiteY26" fmla="*/ 436775 h 607851"/>
              <a:gd name="connsiteX27" fmla="*/ 286517 w 585797"/>
              <a:gd name="connsiteY27" fmla="*/ 431172 h 607851"/>
              <a:gd name="connsiteX28" fmla="*/ 463638 w 585797"/>
              <a:gd name="connsiteY28" fmla="*/ 224963 h 607851"/>
              <a:gd name="connsiteX29" fmla="*/ 568751 w 585797"/>
              <a:gd name="connsiteY29" fmla="*/ 248492 h 607851"/>
              <a:gd name="connsiteX30" fmla="*/ 585772 w 585797"/>
              <a:gd name="connsiteY30" fmla="*/ 268566 h 607851"/>
              <a:gd name="connsiteX31" fmla="*/ 571089 w 585797"/>
              <a:gd name="connsiteY31" fmla="*/ 290321 h 607851"/>
              <a:gd name="connsiteX32" fmla="*/ 273237 w 585797"/>
              <a:gd name="connsiteY32" fmla="*/ 392560 h 607851"/>
              <a:gd name="connsiteX33" fmla="*/ 252944 w 585797"/>
              <a:gd name="connsiteY33" fmla="*/ 396014 h 607851"/>
              <a:gd name="connsiteX34" fmla="*/ 236952 w 585797"/>
              <a:gd name="connsiteY34" fmla="*/ 393960 h 607851"/>
              <a:gd name="connsiteX35" fmla="*/ 16251 w 585797"/>
              <a:gd name="connsiteY35" fmla="*/ 335511 h 607851"/>
              <a:gd name="connsiteX36" fmla="*/ 73 w 585797"/>
              <a:gd name="connsiteY36" fmla="*/ 315437 h 607851"/>
              <a:gd name="connsiteX37" fmla="*/ 14474 w 585797"/>
              <a:gd name="connsiteY37" fmla="*/ 294056 h 607851"/>
              <a:gd name="connsiteX38" fmla="*/ 138011 w 585797"/>
              <a:gd name="connsiteY38" fmla="*/ 249613 h 607851"/>
              <a:gd name="connsiteX39" fmla="*/ 180094 w 585797"/>
              <a:gd name="connsiteY39" fmla="*/ 263618 h 607851"/>
              <a:gd name="connsiteX40" fmla="*/ 181497 w 585797"/>
              <a:gd name="connsiteY40" fmla="*/ 263711 h 607851"/>
              <a:gd name="connsiteX41" fmla="*/ 182806 w 585797"/>
              <a:gd name="connsiteY41" fmla="*/ 263711 h 607851"/>
              <a:gd name="connsiteX42" fmla="*/ 378444 w 585797"/>
              <a:gd name="connsiteY42" fmla="*/ 263711 h 607851"/>
              <a:gd name="connsiteX43" fmla="*/ 463638 w 585797"/>
              <a:gd name="connsiteY43" fmla="*/ 224963 h 607851"/>
              <a:gd name="connsiteX44" fmla="*/ 282669 w 585797"/>
              <a:gd name="connsiteY44" fmla="*/ 0 h 607851"/>
              <a:gd name="connsiteX45" fmla="*/ 376661 w 585797"/>
              <a:gd name="connsiteY45" fmla="*/ 77792 h 607851"/>
              <a:gd name="connsiteX46" fmla="*/ 378438 w 585797"/>
              <a:gd name="connsiteY46" fmla="*/ 77699 h 607851"/>
              <a:gd name="connsiteX47" fmla="*/ 451106 w 585797"/>
              <a:gd name="connsiteY47" fmla="*/ 150354 h 607851"/>
              <a:gd name="connsiteX48" fmla="*/ 378438 w 585797"/>
              <a:gd name="connsiteY48" fmla="*/ 222916 h 607851"/>
              <a:gd name="connsiteX49" fmla="*/ 182785 w 585797"/>
              <a:gd name="connsiteY49" fmla="*/ 222916 h 607851"/>
              <a:gd name="connsiteX50" fmla="*/ 134620 w 585797"/>
              <a:gd name="connsiteY50" fmla="*/ 170806 h 607851"/>
              <a:gd name="connsiteX51" fmla="*/ 186900 w 585797"/>
              <a:gd name="connsiteY51" fmla="*/ 118602 h 607851"/>
              <a:gd name="connsiteX52" fmla="*/ 189893 w 585797"/>
              <a:gd name="connsiteY52" fmla="*/ 118976 h 607851"/>
              <a:gd name="connsiteX53" fmla="*/ 186900 w 585797"/>
              <a:gd name="connsiteY53" fmla="*/ 95629 h 607851"/>
              <a:gd name="connsiteX54" fmla="*/ 282669 w 5857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5797" h="607851">
                <a:moveTo>
                  <a:pt x="533304" y="452325"/>
                </a:moveTo>
                <a:lnTo>
                  <a:pt x="568750" y="460265"/>
                </a:lnTo>
                <a:cubicBezTo>
                  <a:pt x="578290" y="462413"/>
                  <a:pt x="585210" y="470540"/>
                  <a:pt x="585772" y="480255"/>
                </a:cubicBezTo>
                <a:cubicBezTo>
                  <a:pt x="586239" y="489969"/>
                  <a:pt x="580254" y="498936"/>
                  <a:pt x="571088" y="502112"/>
                </a:cubicBezTo>
                <a:lnTo>
                  <a:pt x="273212" y="604395"/>
                </a:lnTo>
                <a:cubicBezTo>
                  <a:pt x="266665" y="606730"/>
                  <a:pt x="259838" y="607851"/>
                  <a:pt x="252917" y="607851"/>
                </a:cubicBezTo>
                <a:cubicBezTo>
                  <a:pt x="247586" y="607851"/>
                  <a:pt x="242162" y="607104"/>
                  <a:pt x="236924" y="605703"/>
                </a:cubicBezTo>
                <a:lnTo>
                  <a:pt x="16205" y="547322"/>
                </a:lnTo>
                <a:cubicBezTo>
                  <a:pt x="6946" y="544894"/>
                  <a:pt x="399" y="536674"/>
                  <a:pt x="25" y="527239"/>
                </a:cubicBezTo>
                <a:cubicBezTo>
                  <a:pt x="-442" y="517712"/>
                  <a:pt x="5450" y="509025"/>
                  <a:pt x="14428" y="505755"/>
                </a:cubicBezTo>
                <a:lnTo>
                  <a:pt x="50716" y="492678"/>
                </a:lnTo>
                <a:lnTo>
                  <a:pt x="226449" y="539196"/>
                </a:lnTo>
                <a:cubicBezTo>
                  <a:pt x="235147" y="541531"/>
                  <a:pt x="244032" y="542652"/>
                  <a:pt x="252917" y="542652"/>
                </a:cubicBezTo>
                <a:cubicBezTo>
                  <a:pt x="264420" y="542652"/>
                  <a:pt x="275643" y="540784"/>
                  <a:pt x="286492" y="537047"/>
                </a:cubicBezTo>
                <a:close/>
                <a:moveTo>
                  <a:pt x="533215" y="346476"/>
                </a:moveTo>
                <a:lnTo>
                  <a:pt x="568751" y="354414"/>
                </a:lnTo>
                <a:cubicBezTo>
                  <a:pt x="578290" y="356561"/>
                  <a:pt x="585211" y="364779"/>
                  <a:pt x="585772" y="374490"/>
                </a:cubicBezTo>
                <a:cubicBezTo>
                  <a:pt x="586239" y="384202"/>
                  <a:pt x="580254" y="393073"/>
                  <a:pt x="571089" y="396248"/>
                </a:cubicBezTo>
                <a:lnTo>
                  <a:pt x="273237" y="498500"/>
                </a:lnTo>
                <a:cubicBezTo>
                  <a:pt x="266691" y="500741"/>
                  <a:pt x="259864" y="501861"/>
                  <a:pt x="252944" y="501861"/>
                </a:cubicBezTo>
                <a:cubicBezTo>
                  <a:pt x="247613" y="501861"/>
                  <a:pt x="242189" y="501208"/>
                  <a:pt x="236952" y="499807"/>
                </a:cubicBezTo>
                <a:lnTo>
                  <a:pt x="16251" y="441444"/>
                </a:lnTo>
                <a:cubicBezTo>
                  <a:pt x="7087" y="439016"/>
                  <a:pt x="447" y="430892"/>
                  <a:pt x="73" y="421367"/>
                </a:cubicBezTo>
                <a:cubicBezTo>
                  <a:pt x="-301" y="411843"/>
                  <a:pt x="5497" y="403158"/>
                  <a:pt x="14474" y="399983"/>
                </a:cubicBezTo>
                <a:lnTo>
                  <a:pt x="50759" y="386910"/>
                </a:lnTo>
                <a:lnTo>
                  <a:pt x="226478" y="433413"/>
                </a:lnTo>
                <a:cubicBezTo>
                  <a:pt x="235176" y="435655"/>
                  <a:pt x="244060" y="436775"/>
                  <a:pt x="252944" y="436775"/>
                </a:cubicBezTo>
                <a:cubicBezTo>
                  <a:pt x="264446" y="436775"/>
                  <a:pt x="275762" y="434907"/>
                  <a:pt x="286517" y="431172"/>
                </a:cubicBezTo>
                <a:close/>
                <a:moveTo>
                  <a:pt x="463638" y="224963"/>
                </a:moveTo>
                <a:lnTo>
                  <a:pt x="568751" y="248492"/>
                </a:lnTo>
                <a:cubicBezTo>
                  <a:pt x="578290" y="250640"/>
                  <a:pt x="585211" y="258856"/>
                  <a:pt x="585772" y="268566"/>
                </a:cubicBezTo>
                <a:cubicBezTo>
                  <a:pt x="586239" y="278277"/>
                  <a:pt x="580254" y="287147"/>
                  <a:pt x="571089" y="290321"/>
                </a:cubicBezTo>
                <a:lnTo>
                  <a:pt x="273237" y="392560"/>
                </a:lnTo>
                <a:cubicBezTo>
                  <a:pt x="266691" y="394894"/>
                  <a:pt x="259864" y="396014"/>
                  <a:pt x="252944" y="396014"/>
                </a:cubicBezTo>
                <a:cubicBezTo>
                  <a:pt x="247613" y="396014"/>
                  <a:pt x="242189" y="395267"/>
                  <a:pt x="236952" y="393960"/>
                </a:cubicBezTo>
                <a:lnTo>
                  <a:pt x="16251" y="335511"/>
                </a:lnTo>
                <a:cubicBezTo>
                  <a:pt x="7087" y="333084"/>
                  <a:pt x="447" y="324961"/>
                  <a:pt x="73" y="315437"/>
                </a:cubicBezTo>
                <a:cubicBezTo>
                  <a:pt x="-301" y="305914"/>
                  <a:pt x="5497" y="297230"/>
                  <a:pt x="14474" y="294056"/>
                </a:cubicBezTo>
                <a:lnTo>
                  <a:pt x="138011" y="249613"/>
                </a:lnTo>
                <a:cubicBezTo>
                  <a:pt x="150449" y="257362"/>
                  <a:pt x="164570" y="262591"/>
                  <a:pt x="180094" y="263618"/>
                </a:cubicBezTo>
                <a:lnTo>
                  <a:pt x="181497" y="263711"/>
                </a:lnTo>
                <a:lnTo>
                  <a:pt x="182806" y="263711"/>
                </a:lnTo>
                <a:lnTo>
                  <a:pt x="378444" y="263711"/>
                </a:lnTo>
                <a:cubicBezTo>
                  <a:pt x="412391" y="263711"/>
                  <a:pt x="442784" y="248679"/>
                  <a:pt x="463638" y="224963"/>
                </a:cubicBezTo>
                <a:close/>
                <a:moveTo>
                  <a:pt x="282669" y="0"/>
                </a:moveTo>
                <a:cubicBezTo>
                  <a:pt x="329431" y="0"/>
                  <a:pt x="368337" y="33526"/>
                  <a:pt x="376661" y="77792"/>
                </a:cubicBezTo>
                <a:cubicBezTo>
                  <a:pt x="377222" y="77792"/>
                  <a:pt x="377877" y="77699"/>
                  <a:pt x="378438" y="77699"/>
                </a:cubicBezTo>
                <a:cubicBezTo>
                  <a:pt x="418560" y="77699"/>
                  <a:pt x="451106" y="110198"/>
                  <a:pt x="451106" y="150354"/>
                </a:cubicBezTo>
                <a:cubicBezTo>
                  <a:pt x="451106" y="190417"/>
                  <a:pt x="418560" y="222916"/>
                  <a:pt x="378438" y="222916"/>
                </a:cubicBezTo>
                <a:lnTo>
                  <a:pt x="182785" y="222916"/>
                </a:lnTo>
                <a:cubicBezTo>
                  <a:pt x="155570" y="221142"/>
                  <a:pt x="134620" y="198449"/>
                  <a:pt x="134620" y="170806"/>
                </a:cubicBezTo>
                <a:cubicBezTo>
                  <a:pt x="134620" y="141949"/>
                  <a:pt x="158095" y="118602"/>
                  <a:pt x="186900" y="118602"/>
                </a:cubicBezTo>
                <a:cubicBezTo>
                  <a:pt x="187929" y="118602"/>
                  <a:pt x="188864" y="118883"/>
                  <a:pt x="189893" y="118976"/>
                </a:cubicBezTo>
                <a:cubicBezTo>
                  <a:pt x="188023" y="111505"/>
                  <a:pt x="186900" y="103660"/>
                  <a:pt x="186900" y="95629"/>
                </a:cubicBezTo>
                <a:cubicBezTo>
                  <a:pt x="186900" y="42772"/>
                  <a:pt x="229734" y="0"/>
                  <a:pt x="28266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4"/>
            </p:custDataLst>
          </p:nvPr>
        </p:nvSpPr>
        <p:spPr>
          <a:xfrm>
            <a:off x="10003034" y="776583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总结拓展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" name="图片 15" descr="WX20210702-110216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775" y="1296035"/>
            <a:ext cx="8746490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673100" y="3515346"/>
            <a:ext cx="10845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>
            <p:custDataLst>
              <p:tags r:id="rId2"/>
            </p:custDataLst>
          </p:nvPr>
        </p:nvSpPr>
        <p:spPr>
          <a:xfrm>
            <a:off x="1629719" y="3246057"/>
            <a:ext cx="538578" cy="53857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400" b="1" i="1" spc="20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3"/>
            </p:custDataLst>
          </p:nvPr>
        </p:nvSpPr>
        <p:spPr>
          <a:xfrm>
            <a:off x="1759013" y="3376452"/>
            <a:ext cx="279990" cy="277788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4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4"/>
            </p:custDataLst>
          </p:nvPr>
        </p:nvSpPr>
        <p:spPr>
          <a:xfrm>
            <a:off x="550508" y="441664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pc="200" dirty="0">
                <a:solidFill>
                  <a:schemeClr val="dk1">
                    <a:lumMod val="10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课堂游戏</a:t>
            </a:r>
            <a:r>
              <a:rPr lang="en-US" altLang="zh-CN" spc="200" dirty="0">
                <a:solidFill>
                  <a:schemeClr val="dk1">
                    <a:lumMod val="10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pc="200" dirty="0">
                <a:solidFill>
                  <a:schemeClr val="dk1">
                    <a:lumMod val="100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巧知生日</a:t>
            </a:r>
            <a:endParaRPr lang="zh-CN" altLang="en-US" spc="200" dirty="0">
              <a:solidFill>
                <a:schemeClr val="dk1">
                  <a:lumMod val="100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5"/>
            </p:custDataLst>
          </p:nvPr>
        </p:nvSpPr>
        <p:spPr>
          <a:xfrm>
            <a:off x="550508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问题引入</a:t>
            </a:r>
            <a:endParaRPr lang="zh-CN" altLang="en-US" sz="28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椭圆 105"/>
          <p:cNvSpPr/>
          <p:nvPr>
            <p:custDataLst>
              <p:tags r:id="rId6"/>
            </p:custDataLst>
          </p:nvPr>
        </p:nvSpPr>
        <p:spPr>
          <a:xfrm>
            <a:off x="4427713" y="3246057"/>
            <a:ext cx="538578" cy="53857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400" b="1" i="1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任意多边形 142"/>
          <p:cNvSpPr/>
          <p:nvPr>
            <p:custDataLst>
              <p:tags r:id="rId7"/>
            </p:custDataLst>
          </p:nvPr>
        </p:nvSpPr>
        <p:spPr>
          <a:xfrm>
            <a:off x="4557007" y="3401894"/>
            <a:ext cx="279990" cy="226905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6 h 491003"/>
              <a:gd name="connsiteX3" fmla="*/ 383965 w 605874"/>
              <a:gd name="connsiteY3" fmla="*/ 332086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6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6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7 h 491003"/>
              <a:gd name="connsiteX31" fmla="*/ 434414 w 605874"/>
              <a:gd name="connsiteY31" fmla="*/ 64317 h 491003"/>
              <a:gd name="connsiteX32" fmla="*/ 339234 w 605874"/>
              <a:gd name="connsiteY32" fmla="*/ 74097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7 h 491003"/>
              <a:gd name="connsiteX37" fmla="*/ 171461 w 605874"/>
              <a:gd name="connsiteY37" fmla="*/ 64317 h 491003"/>
              <a:gd name="connsiteX38" fmla="*/ 76282 w 605874"/>
              <a:gd name="connsiteY38" fmla="*/ 74097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6"/>
                </a:cubicBezTo>
                <a:cubicBezTo>
                  <a:pt x="289811" y="367868"/>
                  <a:pt x="348124" y="367868"/>
                  <a:pt x="383965" y="332086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6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5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6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3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7"/>
                </a:lnTo>
                <a:cubicBezTo>
                  <a:pt x="497905" y="67654"/>
                  <a:pt x="465986" y="64317"/>
                  <a:pt x="434414" y="64317"/>
                </a:cubicBezTo>
                <a:cubicBezTo>
                  <a:pt x="402841" y="64317"/>
                  <a:pt x="370922" y="67654"/>
                  <a:pt x="339234" y="74097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7"/>
                </a:lnTo>
                <a:cubicBezTo>
                  <a:pt x="234837" y="67654"/>
                  <a:pt x="202918" y="64317"/>
                  <a:pt x="171461" y="64317"/>
                </a:cubicBezTo>
                <a:cubicBezTo>
                  <a:pt x="139888" y="64317"/>
                  <a:pt x="107970" y="67654"/>
                  <a:pt x="76282" y="74097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3" y="357716"/>
                  <a:pt x="195313" y="358061"/>
                </a:cubicBezTo>
                <a:cubicBezTo>
                  <a:pt x="198885" y="362663"/>
                  <a:pt x="202803" y="367035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7" y="6213"/>
                  <a:pt x="143921" y="0"/>
                  <a:pt x="185980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8"/>
            </p:custDataLst>
          </p:nvPr>
        </p:nvSpPr>
        <p:spPr>
          <a:xfrm>
            <a:off x="3348502" y="443061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rm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90204" pitchFamily="34" charset="0"/>
              <a:buChar char="•"/>
              <a:defRPr sz="1100"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spc="200" dirty="0">
                <a:latin typeface="Arial" panose="020B0604020202090204" pitchFamily="34" charset="0"/>
                <a:ea typeface="微软雅黑" panose="020B0503020204020204" pitchFamily="34" charset="-122"/>
              </a:rPr>
              <a:t>科学家、专业大咖深度解读</a:t>
            </a: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9"/>
            </p:custDataLst>
          </p:nvPr>
        </p:nvSpPr>
        <p:spPr>
          <a:xfrm>
            <a:off x="3348502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知识解析</a:t>
            </a:r>
            <a:endParaRPr lang="zh-CN" altLang="en-US" sz="28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3" name="椭圆 112"/>
          <p:cNvSpPr/>
          <p:nvPr>
            <p:custDataLst>
              <p:tags r:id="rId10"/>
            </p:custDataLst>
          </p:nvPr>
        </p:nvSpPr>
        <p:spPr>
          <a:xfrm>
            <a:off x="7225707" y="324605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4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11"/>
            </p:custDataLst>
          </p:nvPr>
        </p:nvSpPr>
        <p:spPr>
          <a:xfrm>
            <a:off x="7355001" y="337689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4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/>
          <p:cNvSpPr txBox="1"/>
          <p:nvPr>
            <p:custDataLst>
              <p:tags r:id="rId12"/>
            </p:custDataLst>
          </p:nvPr>
        </p:nvSpPr>
        <p:spPr>
          <a:xfrm>
            <a:off x="6146495" y="4416644"/>
            <a:ext cx="2697000" cy="1336213"/>
          </a:xfrm>
          <a:prstGeom prst="rect">
            <a:avLst/>
          </a:prstGeom>
          <a:noFill/>
        </p:spPr>
        <p:txBody>
          <a:bodyPr wrap="square" lIns="91440" tIns="0" rIns="91440" bIns="45720">
            <a:no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Arial" panose="020B0604020202090204" pitchFamily="34" charset="0"/>
              <a:buChar char="•"/>
              <a:defRPr sz="1100">
                <a:solidFill>
                  <a:schemeClr val="dk1">
                    <a:lumMod val="100000"/>
                  </a:schemeClr>
                </a:solidFill>
              </a:defRPr>
            </a:lvl1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spc="200" dirty="0">
                <a:latin typeface="Arial" panose="020B0604020202090204" pitchFamily="34" charset="0"/>
                <a:ea typeface="微软雅黑" panose="020B0503020204020204" pitchFamily="34" charset="-122"/>
              </a:rPr>
              <a:t>分析讨论</a:t>
            </a: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spc="200" dirty="0">
                <a:latin typeface="Arial" panose="020B0604020202090204" pitchFamily="34" charset="0"/>
                <a:ea typeface="微软雅黑" panose="020B0503020204020204" pitchFamily="34" charset="-122"/>
              </a:rPr>
              <a:t>领取材料</a:t>
            </a: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spc="200" dirty="0">
                <a:latin typeface="Arial" panose="020B0604020202090204" pitchFamily="34" charset="0"/>
                <a:ea typeface="微软雅黑" panose="020B0503020204020204" pitchFamily="34" charset="-122"/>
              </a:rPr>
              <a:t>实施探究</a:t>
            </a: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1800" spc="200" dirty="0">
                <a:latin typeface="Arial" panose="020B0604020202090204" pitchFamily="34" charset="0"/>
                <a:ea typeface="微软雅黑" panose="020B0503020204020204" pitchFamily="34" charset="-122"/>
              </a:rPr>
              <a:t>分享展示</a:t>
            </a: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1800" spc="2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13"/>
            </p:custDataLst>
          </p:nvPr>
        </p:nvSpPr>
        <p:spPr>
          <a:xfrm>
            <a:off x="6146495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8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0" name="椭圆 119"/>
          <p:cNvSpPr/>
          <p:nvPr>
            <p:custDataLst>
              <p:tags r:id="rId14"/>
            </p:custDataLst>
          </p:nvPr>
        </p:nvSpPr>
        <p:spPr>
          <a:xfrm>
            <a:off x="10023700" y="3246057"/>
            <a:ext cx="538578" cy="538578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4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任意多边形 144"/>
          <p:cNvSpPr/>
          <p:nvPr>
            <p:custDataLst>
              <p:tags r:id="rId15"/>
            </p:custDataLst>
          </p:nvPr>
        </p:nvSpPr>
        <p:spPr>
          <a:xfrm>
            <a:off x="10158073" y="3375351"/>
            <a:ext cx="269831" cy="279990"/>
          </a:xfrm>
          <a:custGeom>
            <a:avLst/>
            <a:gdLst>
              <a:gd name="connsiteX0" fmla="*/ 533304 w 585797"/>
              <a:gd name="connsiteY0" fmla="*/ 452325 h 607851"/>
              <a:gd name="connsiteX1" fmla="*/ 568750 w 585797"/>
              <a:gd name="connsiteY1" fmla="*/ 460265 h 607851"/>
              <a:gd name="connsiteX2" fmla="*/ 585772 w 585797"/>
              <a:gd name="connsiteY2" fmla="*/ 480255 h 607851"/>
              <a:gd name="connsiteX3" fmla="*/ 571088 w 585797"/>
              <a:gd name="connsiteY3" fmla="*/ 502112 h 607851"/>
              <a:gd name="connsiteX4" fmla="*/ 273212 w 585797"/>
              <a:gd name="connsiteY4" fmla="*/ 604395 h 607851"/>
              <a:gd name="connsiteX5" fmla="*/ 252917 w 585797"/>
              <a:gd name="connsiteY5" fmla="*/ 607851 h 607851"/>
              <a:gd name="connsiteX6" fmla="*/ 236924 w 585797"/>
              <a:gd name="connsiteY6" fmla="*/ 605703 h 607851"/>
              <a:gd name="connsiteX7" fmla="*/ 16205 w 585797"/>
              <a:gd name="connsiteY7" fmla="*/ 547322 h 607851"/>
              <a:gd name="connsiteX8" fmla="*/ 25 w 585797"/>
              <a:gd name="connsiteY8" fmla="*/ 527239 h 607851"/>
              <a:gd name="connsiteX9" fmla="*/ 14428 w 585797"/>
              <a:gd name="connsiteY9" fmla="*/ 505755 h 607851"/>
              <a:gd name="connsiteX10" fmla="*/ 50716 w 585797"/>
              <a:gd name="connsiteY10" fmla="*/ 492678 h 607851"/>
              <a:gd name="connsiteX11" fmla="*/ 226449 w 585797"/>
              <a:gd name="connsiteY11" fmla="*/ 539196 h 607851"/>
              <a:gd name="connsiteX12" fmla="*/ 252917 w 585797"/>
              <a:gd name="connsiteY12" fmla="*/ 542652 h 607851"/>
              <a:gd name="connsiteX13" fmla="*/ 286492 w 585797"/>
              <a:gd name="connsiteY13" fmla="*/ 537047 h 607851"/>
              <a:gd name="connsiteX14" fmla="*/ 533215 w 585797"/>
              <a:gd name="connsiteY14" fmla="*/ 346476 h 607851"/>
              <a:gd name="connsiteX15" fmla="*/ 568751 w 585797"/>
              <a:gd name="connsiteY15" fmla="*/ 354414 h 607851"/>
              <a:gd name="connsiteX16" fmla="*/ 585772 w 585797"/>
              <a:gd name="connsiteY16" fmla="*/ 374490 h 607851"/>
              <a:gd name="connsiteX17" fmla="*/ 571089 w 585797"/>
              <a:gd name="connsiteY17" fmla="*/ 396248 h 607851"/>
              <a:gd name="connsiteX18" fmla="*/ 273237 w 585797"/>
              <a:gd name="connsiteY18" fmla="*/ 498500 h 607851"/>
              <a:gd name="connsiteX19" fmla="*/ 252944 w 585797"/>
              <a:gd name="connsiteY19" fmla="*/ 501861 h 607851"/>
              <a:gd name="connsiteX20" fmla="*/ 236952 w 585797"/>
              <a:gd name="connsiteY20" fmla="*/ 499807 h 607851"/>
              <a:gd name="connsiteX21" fmla="*/ 16251 w 585797"/>
              <a:gd name="connsiteY21" fmla="*/ 441444 h 607851"/>
              <a:gd name="connsiteX22" fmla="*/ 73 w 585797"/>
              <a:gd name="connsiteY22" fmla="*/ 421367 h 607851"/>
              <a:gd name="connsiteX23" fmla="*/ 14474 w 585797"/>
              <a:gd name="connsiteY23" fmla="*/ 399983 h 607851"/>
              <a:gd name="connsiteX24" fmla="*/ 50759 w 585797"/>
              <a:gd name="connsiteY24" fmla="*/ 386910 h 607851"/>
              <a:gd name="connsiteX25" fmla="*/ 226478 w 585797"/>
              <a:gd name="connsiteY25" fmla="*/ 433413 h 607851"/>
              <a:gd name="connsiteX26" fmla="*/ 252944 w 585797"/>
              <a:gd name="connsiteY26" fmla="*/ 436775 h 607851"/>
              <a:gd name="connsiteX27" fmla="*/ 286517 w 585797"/>
              <a:gd name="connsiteY27" fmla="*/ 431172 h 607851"/>
              <a:gd name="connsiteX28" fmla="*/ 463638 w 585797"/>
              <a:gd name="connsiteY28" fmla="*/ 224963 h 607851"/>
              <a:gd name="connsiteX29" fmla="*/ 568751 w 585797"/>
              <a:gd name="connsiteY29" fmla="*/ 248492 h 607851"/>
              <a:gd name="connsiteX30" fmla="*/ 585772 w 585797"/>
              <a:gd name="connsiteY30" fmla="*/ 268566 h 607851"/>
              <a:gd name="connsiteX31" fmla="*/ 571089 w 585797"/>
              <a:gd name="connsiteY31" fmla="*/ 290321 h 607851"/>
              <a:gd name="connsiteX32" fmla="*/ 273237 w 585797"/>
              <a:gd name="connsiteY32" fmla="*/ 392560 h 607851"/>
              <a:gd name="connsiteX33" fmla="*/ 252944 w 585797"/>
              <a:gd name="connsiteY33" fmla="*/ 396014 h 607851"/>
              <a:gd name="connsiteX34" fmla="*/ 236952 w 585797"/>
              <a:gd name="connsiteY34" fmla="*/ 393960 h 607851"/>
              <a:gd name="connsiteX35" fmla="*/ 16251 w 585797"/>
              <a:gd name="connsiteY35" fmla="*/ 335511 h 607851"/>
              <a:gd name="connsiteX36" fmla="*/ 73 w 585797"/>
              <a:gd name="connsiteY36" fmla="*/ 315437 h 607851"/>
              <a:gd name="connsiteX37" fmla="*/ 14474 w 585797"/>
              <a:gd name="connsiteY37" fmla="*/ 294056 h 607851"/>
              <a:gd name="connsiteX38" fmla="*/ 138011 w 585797"/>
              <a:gd name="connsiteY38" fmla="*/ 249613 h 607851"/>
              <a:gd name="connsiteX39" fmla="*/ 180094 w 585797"/>
              <a:gd name="connsiteY39" fmla="*/ 263618 h 607851"/>
              <a:gd name="connsiteX40" fmla="*/ 181497 w 585797"/>
              <a:gd name="connsiteY40" fmla="*/ 263711 h 607851"/>
              <a:gd name="connsiteX41" fmla="*/ 182806 w 585797"/>
              <a:gd name="connsiteY41" fmla="*/ 263711 h 607851"/>
              <a:gd name="connsiteX42" fmla="*/ 378444 w 585797"/>
              <a:gd name="connsiteY42" fmla="*/ 263711 h 607851"/>
              <a:gd name="connsiteX43" fmla="*/ 463638 w 585797"/>
              <a:gd name="connsiteY43" fmla="*/ 224963 h 607851"/>
              <a:gd name="connsiteX44" fmla="*/ 282669 w 585797"/>
              <a:gd name="connsiteY44" fmla="*/ 0 h 607851"/>
              <a:gd name="connsiteX45" fmla="*/ 376661 w 585797"/>
              <a:gd name="connsiteY45" fmla="*/ 77792 h 607851"/>
              <a:gd name="connsiteX46" fmla="*/ 378438 w 585797"/>
              <a:gd name="connsiteY46" fmla="*/ 77699 h 607851"/>
              <a:gd name="connsiteX47" fmla="*/ 451106 w 585797"/>
              <a:gd name="connsiteY47" fmla="*/ 150354 h 607851"/>
              <a:gd name="connsiteX48" fmla="*/ 378438 w 585797"/>
              <a:gd name="connsiteY48" fmla="*/ 222916 h 607851"/>
              <a:gd name="connsiteX49" fmla="*/ 182785 w 585797"/>
              <a:gd name="connsiteY49" fmla="*/ 222916 h 607851"/>
              <a:gd name="connsiteX50" fmla="*/ 134620 w 585797"/>
              <a:gd name="connsiteY50" fmla="*/ 170806 h 607851"/>
              <a:gd name="connsiteX51" fmla="*/ 186900 w 585797"/>
              <a:gd name="connsiteY51" fmla="*/ 118602 h 607851"/>
              <a:gd name="connsiteX52" fmla="*/ 189893 w 585797"/>
              <a:gd name="connsiteY52" fmla="*/ 118976 h 607851"/>
              <a:gd name="connsiteX53" fmla="*/ 186900 w 585797"/>
              <a:gd name="connsiteY53" fmla="*/ 95629 h 607851"/>
              <a:gd name="connsiteX54" fmla="*/ 282669 w 585797"/>
              <a:gd name="connsiteY54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5797" h="607851">
                <a:moveTo>
                  <a:pt x="533304" y="452325"/>
                </a:moveTo>
                <a:lnTo>
                  <a:pt x="568750" y="460265"/>
                </a:lnTo>
                <a:cubicBezTo>
                  <a:pt x="578290" y="462413"/>
                  <a:pt x="585210" y="470540"/>
                  <a:pt x="585772" y="480255"/>
                </a:cubicBezTo>
                <a:cubicBezTo>
                  <a:pt x="586239" y="489969"/>
                  <a:pt x="580254" y="498936"/>
                  <a:pt x="571088" y="502112"/>
                </a:cubicBezTo>
                <a:lnTo>
                  <a:pt x="273212" y="604395"/>
                </a:lnTo>
                <a:cubicBezTo>
                  <a:pt x="266665" y="606730"/>
                  <a:pt x="259838" y="607851"/>
                  <a:pt x="252917" y="607851"/>
                </a:cubicBezTo>
                <a:cubicBezTo>
                  <a:pt x="247586" y="607851"/>
                  <a:pt x="242162" y="607104"/>
                  <a:pt x="236924" y="605703"/>
                </a:cubicBezTo>
                <a:lnTo>
                  <a:pt x="16205" y="547322"/>
                </a:lnTo>
                <a:cubicBezTo>
                  <a:pt x="6946" y="544894"/>
                  <a:pt x="399" y="536674"/>
                  <a:pt x="25" y="527239"/>
                </a:cubicBezTo>
                <a:cubicBezTo>
                  <a:pt x="-442" y="517712"/>
                  <a:pt x="5450" y="509025"/>
                  <a:pt x="14428" y="505755"/>
                </a:cubicBezTo>
                <a:lnTo>
                  <a:pt x="50716" y="492678"/>
                </a:lnTo>
                <a:lnTo>
                  <a:pt x="226449" y="539196"/>
                </a:lnTo>
                <a:cubicBezTo>
                  <a:pt x="235147" y="541531"/>
                  <a:pt x="244032" y="542652"/>
                  <a:pt x="252917" y="542652"/>
                </a:cubicBezTo>
                <a:cubicBezTo>
                  <a:pt x="264420" y="542652"/>
                  <a:pt x="275643" y="540784"/>
                  <a:pt x="286492" y="537047"/>
                </a:cubicBezTo>
                <a:close/>
                <a:moveTo>
                  <a:pt x="533215" y="346476"/>
                </a:moveTo>
                <a:lnTo>
                  <a:pt x="568751" y="354414"/>
                </a:lnTo>
                <a:cubicBezTo>
                  <a:pt x="578290" y="356561"/>
                  <a:pt x="585211" y="364779"/>
                  <a:pt x="585772" y="374490"/>
                </a:cubicBezTo>
                <a:cubicBezTo>
                  <a:pt x="586239" y="384202"/>
                  <a:pt x="580254" y="393073"/>
                  <a:pt x="571089" y="396248"/>
                </a:cubicBezTo>
                <a:lnTo>
                  <a:pt x="273237" y="498500"/>
                </a:lnTo>
                <a:cubicBezTo>
                  <a:pt x="266691" y="500741"/>
                  <a:pt x="259864" y="501861"/>
                  <a:pt x="252944" y="501861"/>
                </a:cubicBezTo>
                <a:cubicBezTo>
                  <a:pt x="247613" y="501861"/>
                  <a:pt x="242189" y="501208"/>
                  <a:pt x="236952" y="499807"/>
                </a:cubicBezTo>
                <a:lnTo>
                  <a:pt x="16251" y="441444"/>
                </a:lnTo>
                <a:cubicBezTo>
                  <a:pt x="7087" y="439016"/>
                  <a:pt x="447" y="430892"/>
                  <a:pt x="73" y="421367"/>
                </a:cubicBezTo>
                <a:cubicBezTo>
                  <a:pt x="-301" y="411843"/>
                  <a:pt x="5497" y="403158"/>
                  <a:pt x="14474" y="399983"/>
                </a:cubicBezTo>
                <a:lnTo>
                  <a:pt x="50759" y="386910"/>
                </a:lnTo>
                <a:lnTo>
                  <a:pt x="226478" y="433413"/>
                </a:lnTo>
                <a:cubicBezTo>
                  <a:pt x="235176" y="435655"/>
                  <a:pt x="244060" y="436775"/>
                  <a:pt x="252944" y="436775"/>
                </a:cubicBezTo>
                <a:cubicBezTo>
                  <a:pt x="264446" y="436775"/>
                  <a:pt x="275762" y="434907"/>
                  <a:pt x="286517" y="431172"/>
                </a:cubicBezTo>
                <a:close/>
                <a:moveTo>
                  <a:pt x="463638" y="224963"/>
                </a:moveTo>
                <a:lnTo>
                  <a:pt x="568751" y="248492"/>
                </a:lnTo>
                <a:cubicBezTo>
                  <a:pt x="578290" y="250640"/>
                  <a:pt x="585211" y="258856"/>
                  <a:pt x="585772" y="268566"/>
                </a:cubicBezTo>
                <a:cubicBezTo>
                  <a:pt x="586239" y="278277"/>
                  <a:pt x="580254" y="287147"/>
                  <a:pt x="571089" y="290321"/>
                </a:cubicBezTo>
                <a:lnTo>
                  <a:pt x="273237" y="392560"/>
                </a:lnTo>
                <a:cubicBezTo>
                  <a:pt x="266691" y="394894"/>
                  <a:pt x="259864" y="396014"/>
                  <a:pt x="252944" y="396014"/>
                </a:cubicBezTo>
                <a:cubicBezTo>
                  <a:pt x="247613" y="396014"/>
                  <a:pt x="242189" y="395267"/>
                  <a:pt x="236952" y="393960"/>
                </a:cubicBezTo>
                <a:lnTo>
                  <a:pt x="16251" y="335511"/>
                </a:lnTo>
                <a:cubicBezTo>
                  <a:pt x="7087" y="333084"/>
                  <a:pt x="447" y="324961"/>
                  <a:pt x="73" y="315437"/>
                </a:cubicBezTo>
                <a:cubicBezTo>
                  <a:pt x="-301" y="305914"/>
                  <a:pt x="5497" y="297230"/>
                  <a:pt x="14474" y="294056"/>
                </a:cubicBezTo>
                <a:lnTo>
                  <a:pt x="138011" y="249613"/>
                </a:lnTo>
                <a:cubicBezTo>
                  <a:pt x="150449" y="257362"/>
                  <a:pt x="164570" y="262591"/>
                  <a:pt x="180094" y="263618"/>
                </a:cubicBezTo>
                <a:lnTo>
                  <a:pt x="181497" y="263711"/>
                </a:lnTo>
                <a:lnTo>
                  <a:pt x="182806" y="263711"/>
                </a:lnTo>
                <a:lnTo>
                  <a:pt x="378444" y="263711"/>
                </a:lnTo>
                <a:cubicBezTo>
                  <a:pt x="412391" y="263711"/>
                  <a:pt x="442784" y="248679"/>
                  <a:pt x="463638" y="224963"/>
                </a:cubicBezTo>
                <a:close/>
                <a:moveTo>
                  <a:pt x="282669" y="0"/>
                </a:moveTo>
                <a:cubicBezTo>
                  <a:pt x="329431" y="0"/>
                  <a:pt x="368337" y="33526"/>
                  <a:pt x="376661" y="77792"/>
                </a:cubicBezTo>
                <a:cubicBezTo>
                  <a:pt x="377222" y="77792"/>
                  <a:pt x="377877" y="77699"/>
                  <a:pt x="378438" y="77699"/>
                </a:cubicBezTo>
                <a:cubicBezTo>
                  <a:pt x="418560" y="77699"/>
                  <a:pt x="451106" y="110198"/>
                  <a:pt x="451106" y="150354"/>
                </a:cubicBezTo>
                <a:cubicBezTo>
                  <a:pt x="451106" y="190417"/>
                  <a:pt x="418560" y="222916"/>
                  <a:pt x="378438" y="222916"/>
                </a:cubicBezTo>
                <a:lnTo>
                  <a:pt x="182785" y="222916"/>
                </a:lnTo>
                <a:cubicBezTo>
                  <a:pt x="155570" y="221142"/>
                  <a:pt x="134620" y="198449"/>
                  <a:pt x="134620" y="170806"/>
                </a:cubicBezTo>
                <a:cubicBezTo>
                  <a:pt x="134620" y="141949"/>
                  <a:pt x="158095" y="118602"/>
                  <a:pt x="186900" y="118602"/>
                </a:cubicBezTo>
                <a:cubicBezTo>
                  <a:pt x="187929" y="118602"/>
                  <a:pt x="188864" y="118883"/>
                  <a:pt x="189893" y="118976"/>
                </a:cubicBezTo>
                <a:cubicBezTo>
                  <a:pt x="188023" y="111505"/>
                  <a:pt x="186900" y="103660"/>
                  <a:pt x="186900" y="95629"/>
                </a:cubicBezTo>
                <a:cubicBezTo>
                  <a:pt x="186900" y="42772"/>
                  <a:pt x="229734" y="0"/>
                  <a:pt x="28266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14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16"/>
            </p:custDataLst>
          </p:nvPr>
        </p:nvSpPr>
        <p:spPr>
          <a:xfrm>
            <a:off x="8944489" y="397634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8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总结拓展</a:t>
            </a:r>
            <a:endParaRPr lang="zh-CN" altLang="en-US" sz="28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36" name="直接连接符 135"/>
          <p:cNvCxnSpPr/>
          <p:nvPr>
            <p:custDataLst>
              <p:tags r:id="rId17"/>
            </p:custDataLst>
          </p:nvPr>
        </p:nvCxnSpPr>
        <p:spPr>
          <a:xfrm>
            <a:off x="3298005" y="3976348"/>
            <a:ext cx="0" cy="142535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>
            <p:custDataLst>
              <p:tags r:id="rId18"/>
            </p:custDataLst>
          </p:nvPr>
        </p:nvCxnSpPr>
        <p:spPr>
          <a:xfrm>
            <a:off x="6096000" y="3976348"/>
            <a:ext cx="0" cy="142535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>
            <p:custDataLst>
              <p:tags r:id="rId19"/>
            </p:custDataLst>
          </p:nvPr>
        </p:nvCxnSpPr>
        <p:spPr>
          <a:xfrm>
            <a:off x="8893994" y="3976348"/>
            <a:ext cx="0" cy="1425355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673099" y="1076568"/>
            <a:ext cx="2246504" cy="102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20" rIns="91440" bIns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</a:rPr>
              <a:t>目录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23" name="矩形 22"/>
          <p:cNvSpPr/>
          <p:nvPr>
            <p:custDataLst>
              <p:tags r:id="rId21"/>
            </p:custDataLst>
          </p:nvPr>
        </p:nvSpPr>
        <p:spPr>
          <a:xfrm>
            <a:off x="673098" y="2111237"/>
            <a:ext cx="1917810" cy="524311"/>
          </a:xfrm>
          <a:prstGeom prst="rect">
            <a:avLst/>
          </a:prstGeom>
        </p:spPr>
        <p:txBody>
          <a:bodyPr wrap="square" lIns="91440" tIns="0" rIns="91440" bIns="45720" anchor="t" anchorCtr="0">
            <a:norm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CONTENT</a:t>
            </a:r>
            <a:endParaRPr lang="en-US" altLang="zh-CN" sz="2400" b="1" dirty="0">
              <a:solidFill>
                <a:schemeClr val="accent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9668" y="586740"/>
            <a:ext cx="10515600" cy="1325563"/>
          </a:xfrm>
        </p:spPr>
        <p:txBody>
          <a:bodyPr/>
          <a:p>
            <a:pPr algn="ctr"/>
            <a:r>
              <a:rPr lang="zh-CN" altLang="en-US"/>
              <a:t>巧知生日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11140" y="2091690"/>
            <a:ext cx="1629410" cy="656590"/>
          </a:xfrm>
          <a:ln>
            <a:noFill/>
          </a:ln>
        </p:spPr>
        <p:txBody>
          <a:bodyPr/>
          <a:p>
            <a:pPr algn="ctr"/>
            <a:r>
              <a:rPr lang="zh-CN" altLang="en-US">
                <a:solidFill>
                  <a:schemeClr val="tx2"/>
                </a:solidFill>
              </a:rPr>
              <a:t>游戏道具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10823" y="3035300"/>
            <a:ext cx="5157787" cy="3684588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5</a:t>
            </a:r>
            <a:r>
              <a:rPr lang="zh-CN" altLang="en-US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张数字卡片</a:t>
            </a:r>
            <a:endParaRPr lang="zh-CN" altLang="en-US">
              <a:solidFill>
                <a:schemeClr val="tx1"/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629015" y="2089785"/>
            <a:ext cx="1839595" cy="669290"/>
          </a:xfrm>
          <a:ln>
            <a:noFill/>
          </a:ln>
        </p:spPr>
        <p:txBody>
          <a:bodyPr/>
          <a:p>
            <a:pPr algn="ctr"/>
            <a:r>
              <a:rPr lang="zh-CN" altLang="en-US">
                <a:solidFill>
                  <a:schemeClr val="tx2"/>
                </a:solidFill>
              </a:rPr>
              <a:t>游戏规则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894955" y="2860675"/>
            <a:ext cx="3983990" cy="3684905"/>
          </a:xfrm>
        </p:spPr>
        <p:txBody>
          <a:bodyPr>
            <a:normAutofit lnSpcReduction="20000"/>
          </a:bodyPr>
          <a:p>
            <a:pPr lvl="0" algn="ctr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第一步：挑选出卡片中带有自己生日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月份</a:t>
            </a:r>
            <a:r>
              <a:rPr lang="zh-CN" altLang="en-US" dirty="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的卡片；</a:t>
            </a:r>
            <a:endParaRPr lang="zh-CN" altLang="en-US" dirty="0">
              <a:solidFill>
                <a:schemeClr val="tx1"/>
              </a:solidFill>
              <a:latin typeface="Heiti SC Light" panose="02000000000000000000" charset="-122"/>
              <a:ea typeface="Heiti SC Light" panose="02000000000000000000" charset="-122"/>
              <a:sym typeface="FZHei-B01S" panose="02010601030101010101" pitchFamily="2" charset="-122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第二步：挑选出卡片中带有自己生日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日期</a:t>
            </a:r>
            <a:r>
              <a:rPr lang="zh-CN" altLang="en-US" dirty="0">
                <a:solidFill>
                  <a:schemeClr val="tx1"/>
                </a:solidFill>
                <a:latin typeface="Heiti SC Light" panose="02000000000000000000" charset="-122"/>
                <a:ea typeface="Heiti SC Light" panose="02000000000000000000" charset="-122"/>
                <a:sym typeface="FZHei-B01S" panose="02010601030101010101" pitchFamily="2" charset="-122"/>
              </a:rPr>
              <a:t>的卡片；</a:t>
            </a:r>
            <a:endParaRPr lang="zh-CN" altLang="en-US" dirty="0">
              <a:solidFill>
                <a:schemeClr val="tx1"/>
              </a:solidFill>
              <a:latin typeface="Heiti SC Light" panose="02000000000000000000" charset="-122"/>
              <a:ea typeface="Heiti SC Light" panose="02000000000000000000" charset="-122"/>
              <a:sym typeface="FZHei-B01S" panose="02010601030101010101" pitchFamily="2" charset="-122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0" y="0"/>
            <a:ext cx="3152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930593" y="54006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</a:rPr>
              <a:t>课堂游戏</a:t>
            </a:r>
            <a:endParaRPr lang="zh-CN" altLang="en-US" sz="4000">
              <a:solidFill>
                <a:schemeClr val="bg1"/>
              </a:solidFill>
            </a:endParaRPr>
          </a:p>
        </p:txBody>
      </p:sp>
      <p:pic>
        <p:nvPicPr>
          <p:cNvPr id="15" name="图片 14" descr="/Users/zf/Downloads/OIP-C.UR-f7DNWx0epmpi_32uwCwHaIe.jpegOIP-C.UR-f7DNWx0epmpi_32uwCwHaI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14120" y="1840865"/>
            <a:ext cx="3411220" cy="3175635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0" name="椭圆 49"/>
          <p:cNvSpPr/>
          <p:nvPr>
            <p:custDataLst>
              <p:tags r:id="rId2"/>
            </p:custDataLst>
          </p:nvPr>
        </p:nvSpPr>
        <p:spPr>
          <a:xfrm>
            <a:off x="11197590" y="222250"/>
            <a:ext cx="566420" cy="5384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3"/>
            </p:custDataLst>
          </p:nvPr>
        </p:nvSpPr>
        <p:spPr>
          <a:xfrm>
            <a:off x="11334115" y="352425"/>
            <a:ext cx="294005" cy="278130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4"/>
            </p:custDataLst>
          </p:nvPr>
        </p:nvSpPr>
        <p:spPr>
          <a:xfrm>
            <a:off x="10006330" y="952500"/>
            <a:ext cx="2836545" cy="411480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问题引入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4471035" y="5202555"/>
            <a:ext cx="1155700" cy="13531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prstClr val="black"/>
            </a:solidFill>
            <a:prstDash val="sysDot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1  3  5  7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9  11 13 15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17 19 21 23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25 27 29 31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5704840" y="5210175"/>
            <a:ext cx="1155700" cy="13531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prstClr val="black"/>
            </a:solidFill>
            <a:prstDash val="sysDot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2  3  6  7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10  11 14 15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18 19 22 23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26 27 30 31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6940550" y="5201285"/>
            <a:ext cx="1155700" cy="1353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prstClr val="black"/>
            </a:solidFill>
            <a:prstDash val="sysDot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4  5  6  7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12  13 14 15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20 21 22 23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28 29 30 31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5200015" y="3663315"/>
            <a:ext cx="1155700" cy="13531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prstClr val="black"/>
            </a:solidFill>
            <a:prstDash val="sysDot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8  9  10  11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12  13 14 15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24 25 26 27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28 29 30 31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6413500" y="3660140"/>
            <a:ext cx="1155700" cy="1353185"/>
          </a:xfrm>
          <a:prstGeom prst="rect">
            <a:avLst/>
          </a:prstGeom>
          <a:solidFill>
            <a:srgbClr val="8F81F4">
              <a:lumMod val="40000"/>
              <a:lumOff val="60000"/>
            </a:srgbClr>
          </a:solidFill>
          <a:ln w="19050">
            <a:solidFill>
              <a:prstClr val="black"/>
            </a:solidFill>
            <a:prstDash val="sysDot"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16 17 18  19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20  21 22 23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24 25 26 27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  <a:p>
            <a:pPr algn="dist">
              <a:lnSpc>
                <a:spcPct val="150000"/>
              </a:lnSpc>
            </a:pPr>
            <a:r>
              <a:rPr lang="en-US" altLang="zh-CN" sz="1050" kern="100">
                <a:latin typeface="Calibri"/>
                <a:ea typeface="宋体"/>
                <a:cs typeface="Times New Roman" panose="02020603050405020304"/>
                <a:sym typeface="Times New Roman" panose="02020603050405020304"/>
              </a:rPr>
              <a:t>28 29 30 31</a:t>
            </a:r>
            <a:endParaRPr lang="en-US" altLang="zh-CN" sz="1050" kern="100">
              <a:latin typeface="Calibri"/>
              <a:ea typeface="宋体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" y="301326"/>
            <a:ext cx="12192000" cy="6556674"/>
            <a:chOff x="1" y="301326"/>
            <a:chExt cx="12192000" cy="6556674"/>
          </a:xfrm>
        </p:grpSpPr>
        <p:sp>
          <p:nvSpPr>
            <p:cNvPr id="57" name="Freeform 19"/>
            <p:cNvSpPr/>
            <p:nvPr/>
          </p:nvSpPr>
          <p:spPr bwMode="auto">
            <a:xfrm flipH="1">
              <a:off x="317634" y="301326"/>
              <a:ext cx="354719" cy="577922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19"/>
            <p:cNvSpPr/>
            <p:nvPr/>
          </p:nvSpPr>
          <p:spPr bwMode="auto">
            <a:xfrm flipH="1">
              <a:off x="672353" y="377879"/>
              <a:ext cx="260744" cy="424815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07869" y="405620"/>
              <a:ext cx="148018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二进制</a:t>
              </a:r>
              <a:endPara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</p:txBody>
        </p:sp>
        <p:sp>
          <p:nvSpPr>
            <p:cNvPr id="59" name="Rectangle 3"/>
            <p:cNvSpPr/>
            <p:nvPr/>
          </p:nvSpPr>
          <p:spPr>
            <a:xfrm>
              <a:off x="1" y="6556674"/>
              <a:ext cx="12192000" cy="301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副标题 62"/>
          <p:cNvSpPr/>
          <p:nvPr>
            <p:ph type="subTitle" idx="1"/>
          </p:nvPr>
        </p:nvSpPr>
        <p:spPr>
          <a:xfrm>
            <a:off x="1202055" y="5409248"/>
            <a:ext cx="9144000" cy="1655762"/>
          </a:xfrm>
        </p:spPr>
        <p:txBody>
          <a:bodyPr/>
          <a:p>
            <a:r>
              <a:rPr lang="zh-CN" altLang="en-US"/>
              <a:t>什么是二进制？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5" name="图片 64" descr="838ba61ea8d3fd1f2833a9f53c4e251f94ca5f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617345"/>
            <a:ext cx="5434965" cy="3329305"/>
          </a:xfrm>
          <a:prstGeom prst="rect">
            <a:avLst/>
          </a:prstGeom>
        </p:spPr>
      </p:pic>
      <p:pic>
        <p:nvPicPr>
          <p:cNvPr id="67" name="图片 66" descr="R271c137727b4b5b2d7ed99b90d1e8a9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95" y="1617345"/>
            <a:ext cx="5232400" cy="3329940"/>
          </a:xfrm>
          <a:prstGeom prst="rect">
            <a:avLst/>
          </a:prstGeom>
        </p:spPr>
      </p:pic>
      <p:sp>
        <p:nvSpPr>
          <p:cNvPr id="68" name="椭圆 67"/>
          <p:cNvSpPr/>
          <p:nvPr>
            <p:custDataLst>
              <p:tags r:id="rId3"/>
            </p:custDataLst>
          </p:nvPr>
        </p:nvSpPr>
        <p:spPr>
          <a:xfrm>
            <a:off x="11197590" y="222250"/>
            <a:ext cx="566420" cy="5384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任意多边形 68"/>
          <p:cNvSpPr/>
          <p:nvPr>
            <p:custDataLst>
              <p:tags r:id="rId4"/>
            </p:custDataLst>
          </p:nvPr>
        </p:nvSpPr>
        <p:spPr>
          <a:xfrm>
            <a:off x="11334115" y="352425"/>
            <a:ext cx="294005" cy="278130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10006330" y="952500"/>
            <a:ext cx="2836545" cy="411480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问题引入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7352060" y="590551"/>
            <a:ext cx="4229099" cy="5676900"/>
          </a:xfrm>
          <a:prstGeom prst="rect">
            <a:avLst/>
          </a:prstGeom>
          <a:blipFill>
            <a:blip r:embed="rId1"/>
            <a:stretch>
              <a:fillRect l="-46290" r="-46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" name="Freeform 5"/>
          <p:cNvSpPr/>
          <p:nvPr/>
        </p:nvSpPr>
        <p:spPr bwMode="auto">
          <a:xfrm flipH="1">
            <a:off x="8403858" y="-19051"/>
            <a:ext cx="3178542" cy="20747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" name="Freeform 5"/>
          <p:cNvSpPr/>
          <p:nvPr/>
        </p:nvSpPr>
        <p:spPr bwMode="auto">
          <a:xfrm rot="10800000" flipH="1">
            <a:off x="7363697" y="4783236"/>
            <a:ext cx="3178542" cy="2074764"/>
          </a:xfrm>
          <a:custGeom>
            <a:avLst/>
            <a:gdLst>
              <a:gd name="T0" fmla="*/ 0 w 383"/>
              <a:gd name="T1" fmla="*/ 0 h 250"/>
              <a:gd name="T2" fmla="*/ 0 w 383"/>
              <a:gd name="T3" fmla="*/ 250 h 250"/>
              <a:gd name="T4" fmla="*/ 383 w 383"/>
              <a:gd name="T5" fmla="*/ 0 h 250"/>
              <a:gd name="T6" fmla="*/ 0 w 383"/>
              <a:gd name="T7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3" h="250">
                <a:moveTo>
                  <a:pt x="0" y="0"/>
                </a:moveTo>
                <a:lnTo>
                  <a:pt x="0" y="250"/>
                </a:lnTo>
                <a:lnTo>
                  <a:pt x="38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345803" y="163118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本节特邀科学家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1340684" y="2469027"/>
            <a:ext cx="4282830" cy="267525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defTabSz="121793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个人介绍：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defTabSz="121793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  <p:pic>
        <p:nvPicPr>
          <p:cNvPr id="5" name="图片 4" descr="WX20210701-171804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5" y="2933065"/>
            <a:ext cx="5539740" cy="3034030"/>
          </a:xfrm>
          <a:prstGeom prst="rect">
            <a:avLst/>
          </a:prstGeom>
        </p:spPr>
      </p:pic>
      <p:sp>
        <p:nvSpPr>
          <p:cNvPr id="50" name="椭圆 49"/>
          <p:cNvSpPr/>
          <p:nvPr>
            <p:custDataLst>
              <p:tags r:id="rId3"/>
            </p:custDataLst>
          </p:nvPr>
        </p:nvSpPr>
        <p:spPr>
          <a:xfrm>
            <a:off x="10633075" y="82550"/>
            <a:ext cx="566420" cy="5384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任意多边形 50"/>
          <p:cNvSpPr/>
          <p:nvPr>
            <p:custDataLst>
              <p:tags r:id="rId4"/>
            </p:custDataLst>
          </p:nvPr>
        </p:nvSpPr>
        <p:spPr>
          <a:xfrm>
            <a:off x="10769600" y="212725"/>
            <a:ext cx="294005" cy="278130"/>
          </a:xfrm>
          <a:custGeom>
            <a:avLst/>
            <a:gdLst>
              <a:gd name="connsiteX0" fmla="*/ 224529 w 607933"/>
              <a:gd name="connsiteY0" fmla="*/ 240179 h 603155"/>
              <a:gd name="connsiteX1" fmla="*/ 347740 w 607933"/>
              <a:gd name="connsiteY1" fmla="*/ 364146 h 603155"/>
              <a:gd name="connsiteX2" fmla="*/ 307001 w 607933"/>
              <a:gd name="connsiteY2" fmla="*/ 455386 h 603155"/>
              <a:gd name="connsiteX3" fmla="*/ 384504 w 607933"/>
              <a:gd name="connsiteY3" fmla="*/ 491089 h 603155"/>
              <a:gd name="connsiteX4" fmla="*/ 420275 w 607933"/>
              <a:gd name="connsiteY4" fmla="*/ 580345 h 603155"/>
              <a:gd name="connsiteX5" fmla="*/ 419282 w 607933"/>
              <a:gd name="connsiteY5" fmla="*/ 603155 h 603155"/>
              <a:gd name="connsiteX6" fmla="*/ 213599 w 607933"/>
              <a:gd name="connsiteY6" fmla="*/ 603155 h 603155"/>
              <a:gd name="connsiteX7" fmla="*/ 25802 w 607933"/>
              <a:gd name="connsiteY7" fmla="*/ 603155 h 603155"/>
              <a:gd name="connsiteX8" fmla="*/ 26796 w 607933"/>
              <a:gd name="connsiteY8" fmla="*/ 578362 h 603155"/>
              <a:gd name="connsiteX9" fmla="*/ 142057 w 607933"/>
              <a:gd name="connsiteY9" fmla="*/ 455386 h 603155"/>
              <a:gd name="connsiteX10" fmla="*/ 101318 w 607933"/>
              <a:gd name="connsiteY10" fmla="*/ 364146 h 603155"/>
              <a:gd name="connsiteX11" fmla="*/ 224529 w 607933"/>
              <a:gd name="connsiteY11" fmla="*/ 240179 h 603155"/>
              <a:gd name="connsiteX12" fmla="*/ 412248 w 607933"/>
              <a:gd name="connsiteY12" fmla="*/ 100181 h 603155"/>
              <a:gd name="connsiteX13" fmla="*/ 535420 w 607933"/>
              <a:gd name="connsiteY13" fmla="*/ 223197 h 603155"/>
              <a:gd name="connsiteX14" fmla="*/ 494694 w 607933"/>
              <a:gd name="connsiteY14" fmla="*/ 314466 h 603155"/>
              <a:gd name="connsiteX15" fmla="*/ 571180 w 607933"/>
              <a:gd name="connsiteY15" fmla="*/ 351172 h 603155"/>
              <a:gd name="connsiteX16" fmla="*/ 607933 w 607933"/>
              <a:gd name="connsiteY16" fmla="*/ 439465 h 603155"/>
              <a:gd name="connsiteX17" fmla="*/ 606940 w 607933"/>
              <a:gd name="connsiteY17" fmla="*/ 603155 h 603155"/>
              <a:gd name="connsiteX18" fmla="*/ 458934 w 607933"/>
              <a:gd name="connsiteY18" fmla="*/ 603155 h 603155"/>
              <a:gd name="connsiteX19" fmla="*/ 459927 w 607933"/>
              <a:gd name="connsiteY19" fmla="*/ 582322 h 603155"/>
              <a:gd name="connsiteX20" fmla="*/ 459927 w 607933"/>
              <a:gd name="connsiteY20" fmla="*/ 581330 h 603155"/>
              <a:gd name="connsiteX21" fmla="*/ 459927 w 607933"/>
              <a:gd name="connsiteY21" fmla="*/ 580338 h 603155"/>
              <a:gd name="connsiteX22" fmla="*/ 412248 w 607933"/>
              <a:gd name="connsiteY22" fmla="*/ 463275 h 603155"/>
              <a:gd name="connsiteX23" fmla="*/ 371521 w 607933"/>
              <a:gd name="connsiteY23" fmla="*/ 433513 h 603155"/>
              <a:gd name="connsiteX24" fmla="*/ 387414 w 607933"/>
              <a:gd name="connsiteY24" fmla="*/ 364069 h 603155"/>
              <a:gd name="connsiteX25" fmla="*/ 289075 w 607933"/>
              <a:gd name="connsiteY25" fmla="*/ 214268 h 603155"/>
              <a:gd name="connsiteX26" fmla="*/ 412248 w 607933"/>
              <a:gd name="connsiteY26" fmla="*/ 100181 h 603155"/>
              <a:gd name="connsiteX27" fmla="*/ 114276 w 607933"/>
              <a:gd name="connsiteY27" fmla="*/ 0 h 603155"/>
              <a:gd name="connsiteX28" fmla="*/ 148062 w 607933"/>
              <a:gd name="connsiteY28" fmla="*/ 34732 h 603155"/>
              <a:gd name="connsiteX29" fmla="*/ 148062 w 607933"/>
              <a:gd name="connsiteY29" fmla="*/ 79386 h 603155"/>
              <a:gd name="connsiteX30" fmla="*/ 193772 w 607933"/>
              <a:gd name="connsiteY30" fmla="*/ 79386 h 603155"/>
              <a:gd name="connsiteX31" fmla="*/ 228552 w 607933"/>
              <a:gd name="connsiteY31" fmla="*/ 114117 h 603155"/>
              <a:gd name="connsiteX32" fmla="*/ 193772 w 607933"/>
              <a:gd name="connsiteY32" fmla="*/ 148849 h 603155"/>
              <a:gd name="connsiteX33" fmla="*/ 148062 w 607933"/>
              <a:gd name="connsiteY33" fmla="*/ 148849 h 603155"/>
              <a:gd name="connsiteX34" fmla="*/ 148062 w 607933"/>
              <a:gd name="connsiteY34" fmla="*/ 194495 h 603155"/>
              <a:gd name="connsiteX35" fmla="*/ 114276 w 607933"/>
              <a:gd name="connsiteY35" fmla="*/ 228234 h 603155"/>
              <a:gd name="connsiteX36" fmla="*/ 79496 w 607933"/>
              <a:gd name="connsiteY36" fmla="*/ 194495 h 603155"/>
              <a:gd name="connsiteX37" fmla="*/ 79496 w 607933"/>
              <a:gd name="connsiteY37" fmla="*/ 148849 h 603155"/>
              <a:gd name="connsiteX38" fmla="*/ 34780 w 607933"/>
              <a:gd name="connsiteY38" fmla="*/ 148849 h 603155"/>
              <a:gd name="connsiteX39" fmla="*/ 0 w 607933"/>
              <a:gd name="connsiteY39" fmla="*/ 114117 h 603155"/>
              <a:gd name="connsiteX40" fmla="*/ 34780 w 607933"/>
              <a:gd name="connsiteY40" fmla="*/ 79386 h 603155"/>
              <a:gd name="connsiteX41" fmla="*/ 79496 w 607933"/>
              <a:gd name="connsiteY41" fmla="*/ 79386 h 603155"/>
              <a:gd name="connsiteX42" fmla="*/ 79496 w 607933"/>
              <a:gd name="connsiteY42" fmla="*/ 34732 h 603155"/>
              <a:gd name="connsiteX43" fmla="*/ 114276 w 607933"/>
              <a:gd name="connsiteY43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7933" h="603155">
                <a:moveTo>
                  <a:pt x="224529" y="240179"/>
                </a:moveTo>
                <a:cubicBezTo>
                  <a:pt x="293090" y="240179"/>
                  <a:pt x="347740" y="295717"/>
                  <a:pt x="347740" y="364146"/>
                </a:cubicBezTo>
                <a:cubicBezTo>
                  <a:pt x="347740" y="399849"/>
                  <a:pt x="331842" y="432576"/>
                  <a:pt x="307001" y="455386"/>
                </a:cubicBezTo>
                <a:cubicBezTo>
                  <a:pt x="335816" y="457370"/>
                  <a:pt x="363638" y="470262"/>
                  <a:pt x="384504" y="491089"/>
                </a:cubicBezTo>
                <a:cubicBezTo>
                  <a:pt x="407358" y="514891"/>
                  <a:pt x="421269" y="546626"/>
                  <a:pt x="420275" y="580345"/>
                </a:cubicBezTo>
                <a:lnTo>
                  <a:pt x="419282" y="603155"/>
                </a:lnTo>
                <a:lnTo>
                  <a:pt x="213599" y="603155"/>
                </a:lnTo>
                <a:lnTo>
                  <a:pt x="25802" y="603155"/>
                </a:lnTo>
                <a:lnTo>
                  <a:pt x="26796" y="578362"/>
                </a:lnTo>
                <a:cubicBezTo>
                  <a:pt x="27789" y="512907"/>
                  <a:pt x="78465" y="460345"/>
                  <a:pt x="142057" y="455386"/>
                </a:cubicBezTo>
                <a:cubicBezTo>
                  <a:pt x="117216" y="432576"/>
                  <a:pt x="101318" y="399849"/>
                  <a:pt x="101318" y="364146"/>
                </a:cubicBezTo>
                <a:cubicBezTo>
                  <a:pt x="101318" y="295717"/>
                  <a:pt x="156962" y="240179"/>
                  <a:pt x="224529" y="240179"/>
                </a:cubicBezTo>
                <a:close/>
                <a:moveTo>
                  <a:pt x="412248" y="100181"/>
                </a:moveTo>
                <a:cubicBezTo>
                  <a:pt x="479794" y="100181"/>
                  <a:pt x="535420" y="154745"/>
                  <a:pt x="535420" y="223197"/>
                </a:cubicBezTo>
                <a:cubicBezTo>
                  <a:pt x="535420" y="259903"/>
                  <a:pt x="519527" y="291649"/>
                  <a:pt x="494694" y="314466"/>
                </a:cubicBezTo>
                <a:cubicBezTo>
                  <a:pt x="523500" y="317442"/>
                  <a:pt x="551313" y="330339"/>
                  <a:pt x="571180" y="351172"/>
                </a:cubicBezTo>
                <a:cubicBezTo>
                  <a:pt x="595020" y="374982"/>
                  <a:pt x="607933" y="406728"/>
                  <a:pt x="607933" y="439465"/>
                </a:cubicBezTo>
                <a:lnTo>
                  <a:pt x="606940" y="603155"/>
                </a:lnTo>
                <a:lnTo>
                  <a:pt x="458934" y="603155"/>
                </a:lnTo>
                <a:lnTo>
                  <a:pt x="459927" y="582322"/>
                </a:lnTo>
                <a:lnTo>
                  <a:pt x="459927" y="581330"/>
                </a:lnTo>
                <a:lnTo>
                  <a:pt x="459927" y="580338"/>
                </a:lnTo>
                <a:cubicBezTo>
                  <a:pt x="460921" y="536687"/>
                  <a:pt x="443041" y="494029"/>
                  <a:pt x="412248" y="463275"/>
                </a:cubicBezTo>
                <a:cubicBezTo>
                  <a:pt x="400328" y="451370"/>
                  <a:pt x="386421" y="441450"/>
                  <a:pt x="371521" y="433513"/>
                </a:cubicBezTo>
                <a:cubicBezTo>
                  <a:pt x="382448" y="411688"/>
                  <a:pt x="387414" y="387878"/>
                  <a:pt x="387414" y="364069"/>
                </a:cubicBezTo>
                <a:cubicBezTo>
                  <a:pt x="387414" y="296609"/>
                  <a:pt x="346688" y="239070"/>
                  <a:pt x="289075" y="214268"/>
                </a:cubicBezTo>
                <a:cubicBezTo>
                  <a:pt x="294042" y="150776"/>
                  <a:pt x="346688" y="100181"/>
                  <a:pt x="412248" y="100181"/>
                </a:cubicBezTo>
                <a:close/>
                <a:moveTo>
                  <a:pt x="114276" y="0"/>
                </a:moveTo>
                <a:cubicBezTo>
                  <a:pt x="133156" y="0"/>
                  <a:pt x="148062" y="15877"/>
                  <a:pt x="148062" y="34732"/>
                </a:cubicBezTo>
                <a:lnTo>
                  <a:pt x="148062" y="79386"/>
                </a:lnTo>
                <a:lnTo>
                  <a:pt x="193772" y="79386"/>
                </a:lnTo>
                <a:cubicBezTo>
                  <a:pt x="212653" y="79386"/>
                  <a:pt x="228552" y="95263"/>
                  <a:pt x="228552" y="114117"/>
                </a:cubicBezTo>
                <a:cubicBezTo>
                  <a:pt x="228552" y="132971"/>
                  <a:pt x="212653" y="148849"/>
                  <a:pt x="193772" y="148849"/>
                </a:cubicBezTo>
                <a:lnTo>
                  <a:pt x="148062" y="148849"/>
                </a:lnTo>
                <a:lnTo>
                  <a:pt x="148062" y="194495"/>
                </a:lnTo>
                <a:cubicBezTo>
                  <a:pt x="148062" y="213349"/>
                  <a:pt x="133156" y="228234"/>
                  <a:pt x="114276" y="228234"/>
                </a:cubicBezTo>
                <a:cubicBezTo>
                  <a:pt x="95396" y="228234"/>
                  <a:pt x="79496" y="213349"/>
                  <a:pt x="79496" y="194495"/>
                </a:cubicBezTo>
                <a:lnTo>
                  <a:pt x="79496" y="148849"/>
                </a:lnTo>
                <a:lnTo>
                  <a:pt x="34780" y="148849"/>
                </a:lnTo>
                <a:cubicBezTo>
                  <a:pt x="14906" y="148849"/>
                  <a:pt x="0" y="132971"/>
                  <a:pt x="0" y="114117"/>
                </a:cubicBezTo>
                <a:cubicBezTo>
                  <a:pt x="0" y="95263"/>
                  <a:pt x="14906" y="79386"/>
                  <a:pt x="34780" y="79386"/>
                </a:cubicBezTo>
                <a:lnTo>
                  <a:pt x="79496" y="79386"/>
                </a:lnTo>
                <a:lnTo>
                  <a:pt x="79496" y="34732"/>
                </a:lnTo>
                <a:cubicBezTo>
                  <a:pt x="79496" y="15877"/>
                  <a:pt x="95396" y="0"/>
                  <a:pt x="114276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5"/>
            </p:custDataLst>
          </p:nvPr>
        </p:nvSpPr>
        <p:spPr>
          <a:xfrm>
            <a:off x="9441815" y="728980"/>
            <a:ext cx="2836545" cy="411480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问题引入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/>
        </p:nvSpPr>
        <p:spPr>
          <a:xfrm>
            <a:off x="747713" y="57118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知识解析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0" y="0"/>
            <a:ext cx="3152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1"/>
          <p:cNvSpPr txBox="1"/>
          <p:nvPr/>
        </p:nvSpPr>
        <p:spPr>
          <a:xfrm>
            <a:off x="1200150" y="2393315"/>
            <a:ext cx="3914775" cy="3211195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rotWithShape="1">
            <a:blip r:embed="rId1"/>
            <a:stretch>
              <a:fillRect l="-25020" r="-25020"/>
            </a:stretch>
          </a:blipFill>
        </p:spPr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747713" y="6823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</a:rPr>
              <a:t>知识解析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3" name="Freeform 774"/>
          <p:cNvSpPr>
            <a:spLocks noEditPoints="1"/>
          </p:cNvSpPr>
          <p:nvPr/>
        </p:nvSpPr>
        <p:spPr bwMode="auto">
          <a:xfrm>
            <a:off x="7444106" y="1782316"/>
            <a:ext cx="461963" cy="2190750"/>
          </a:xfrm>
          <a:custGeom>
            <a:avLst/>
            <a:gdLst/>
            <a:ahLst/>
            <a:cxnLst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317"/>
              </a:cxn>
              <a:cxn ang="0">
                <a:pos x="0" y="204"/>
              </a:cxn>
              <a:cxn ang="0">
                <a:pos x="0" y="204"/>
              </a:cxn>
              <a:cxn ang="0">
                <a:pos x="0" y="204"/>
              </a:cxn>
              <a:cxn ang="0">
                <a:pos x="0" y="204"/>
              </a:cxn>
              <a:cxn ang="0">
                <a:pos x="0" y="204"/>
              </a:cxn>
              <a:cxn ang="0">
                <a:pos x="0" y="204"/>
              </a:cxn>
              <a:cxn ang="0">
                <a:pos x="0" y="203"/>
              </a:cxn>
              <a:cxn ang="0">
                <a:pos x="0" y="203"/>
              </a:cxn>
              <a:cxn ang="0">
                <a:pos x="0" y="203"/>
              </a:cxn>
              <a:cxn ang="0">
                <a:pos x="0" y="203"/>
              </a:cxn>
              <a:cxn ang="0">
                <a:pos x="0" y="203"/>
              </a:cxn>
              <a:cxn ang="0">
                <a:pos x="0" y="203"/>
              </a:cxn>
              <a:cxn ang="0">
                <a:pos x="0" y="202"/>
              </a:cxn>
              <a:cxn ang="0">
                <a:pos x="0" y="203"/>
              </a:cxn>
              <a:cxn ang="0">
                <a:pos x="0" y="202"/>
              </a:cxn>
              <a:cxn ang="0">
                <a:pos x="67" y="0"/>
              </a:cxn>
              <a:cxn ang="0">
                <a:pos x="67" y="0"/>
              </a:cxn>
              <a:cxn ang="0">
                <a:pos x="0" y="202"/>
              </a:cxn>
              <a:cxn ang="0">
                <a:pos x="67" y="0"/>
              </a:cxn>
            </a:cxnLst>
            <a:rect l="0" t="0" r="r" b="b"/>
            <a:pathLst>
              <a:path w="67" h="317">
                <a:moveTo>
                  <a:pt x="0" y="317"/>
                </a:moveTo>
                <a:cubicBezTo>
                  <a:pt x="0" y="317"/>
                  <a:pt x="0" y="317"/>
                  <a:pt x="0" y="317"/>
                </a:cubicBezTo>
                <a:cubicBezTo>
                  <a:pt x="0" y="317"/>
                  <a:pt x="0" y="317"/>
                  <a:pt x="0" y="317"/>
                </a:cubicBezTo>
                <a:moveTo>
                  <a:pt x="0" y="317"/>
                </a:moveTo>
                <a:cubicBezTo>
                  <a:pt x="0" y="317"/>
                  <a:pt x="0" y="317"/>
                  <a:pt x="0" y="317"/>
                </a:cubicBezTo>
                <a:cubicBezTo>
                  <a:pt x="0" y="317"/>
                  <a:pt x="0" y="317"/>
                  <a:pt x="0" y="317"/>
                </a:cubicBezTo>
                <a:moveTo>
                  <a:pt x="0" y="317"/>
                </a:moveTo>
                <a:cubicBezTo>
                  <a:pt x="0" y="317"/>
                  <a:pt x="0" y="317"/>
                  <a:pt x="0" y="317"/>
                </a:cubicBezTo>
                <a:cubicBezTo>
                  <a:pt x="0" y="317"/>
                  <a:pt x="0" y="317"/>
                  <a:pt x="0" y="317"/>
                </a:cubicBezTo>
                <a:moveTo>
                  <a:pt x="0" y="317"/>
                </a:moveTo>
                <a:cubicBezTo>
                  <a:pt x="0" y="317"/>
                  <a:pt x="0" y="317"/>
                  <a:pt x="0" y="317"/>
                </a:cubicBezTo>
                <a:cubicBezTo>
                  <a:pt x="0" y="317"/>
                  <a:pt x="0" y="317"/>
                  <a:pt x="0" y="317"/>
                </a:cubicBezTo>
                <a:moveTo>
                  <a:pt x="0" y="204"/>
                </a:moveTo>
                <a:cubicBezTo>
                  <a:pt x="0" y="204"/>
                  <a:pt x="0" y="204"/>
                  <a:pt x="0" y="204"/>
                </a:cubicBezTo>
                <a:cubicBezTo>
                  <a:pt x="0" y="204"/>
                  <a:pt x="0" y="204"/>
                  <a:pt x="0" y="204"/>
                </a:cubicBezTo>
                <a:moveTo>
                  <a:pt x="0" y="204"/>
                </a:moveTo>
                <a:cubicBezTo>
                  <a:pt x="0" y="204"/>
                  <a:pt x="0" y="204"/>
                  <a:pt x="0" y="204"/>
                </a:cubicBezTo>
                <a:cubicBezTo>
                  <a:pt x="0" y="204"/>
                  <a:pt x="0" y="204"/>
                  <a:pt x="0" y="204"/>
                </a:cubicBezTo>
                <a:moveTo>
                  <a:pt x="0" y="203"/>
                </a:moveTo>
                <a:cubicBezTo>
                  <a:pt x="0" y="203"/>
                  <a:pt x="0" y="203"/>
                  <a:pt x="0" y="203"/>
                </a:cubicBezTo>
                <a:cubicBezTo>
                  <a:pt x="0" y="203"/>
                  <a:pt x="0" y="203"/>
                  <a:pt x="0" y="203"/>
                </a:cubicBezTo>
                <a:moveTo>
                  <a:pt x="0" y="203"/>
                </a:moveTo>
                <a:cubicBezTo>
                  <a:pt x="0" y="203"/>
                  <a:pt x="0" y="203"/>
                  <a:pt x="0" y="203"/>
                </a:cubicBezTo>
                <a:cubicBezTo>
                  <a:pt x="0" y="203"/>
                  <a:pt x="0" y="203"/>
                  <a:pt x="0" y="203"/>
                </a:cubicBezTo>
                <a:moveTo>
                  <a:pt x="0" y="202"/>
                </a:moveTo>
                <a:cubicBezTo>
                  <a:pt x="0" y="202"/>
                  <a:pt x="0" y="203"/>
                  <a:pt x="0" y="203"/>
                </a:cubicBezTo>
                <a:cubicBezTo>
                  <a:pt x="0" y="203"/>
                  <a:pt x="0" y="202"/>
                  <a:pt x="0" y="202"/>
                </a:cubicBezTo>
                <a:moveTo>
                  <a:pt x="67" y="0"/>
                </a:moveTo>
                <a:cubicBezTo>
                  <a:pt x="67" y="0"/>
                  <a:pt x="67" y="0"/>
                  <a:pt x="67" y="0"/>
                </a:cubicBezTo>
                <a:cubicBezTo>
                  <a:pt x="24" y="59"/>
                  <a:pt x="0" y="130"/>
                  <a:pt x="0" y="202"/>
                </a:cubicBezTo>
                <a:cubicBezTo>
                  <a:pt x="0" y="130"/>
                  <a:pt x="24" y="59"/>
                  <a:pt x="67" y="0"/>
                </a:cubicBezTo>
              </a:path>
            </a:pathLst>
          </a:custGeom>
          <a:solidFill>
            <a:srgbClr val="70727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51" name="Freeform 786"/>
          <p:cNvSpPr>
            <a:spLocks noEditPoints="1"/>
          </p:cNvSpPr>
          <p:nvPr/>
        </p:nvSpPr>
        <p:spPr bwMode="auto">
          <a:xfrm>
            <a:off x="6947218" y="3752403"/>
            <a:ext cx="855663" cy="1671637"/>
          </a:xfrm>
          <a:custGeom>
            <a:avLst/>
            <a:gdLst/>
            <a:ahLst/>
            <a:cxnLst>
              <a:cxn ang="0">
                <a:pos x="107" y="242"/>
              </a:cxn>
              <a:cxn ang="0">
                <a:pos x="107" y="242"/>
              </a:cxn>
              <a:cxn ang="0">
                <a:pos x="107" y="242"/>
              </a:cxn>
              <a:cxn ang="0">
                <a:pos x="0" y="118"/>
              </a:cxn>
              <a:cxn ang="0">
                <a:pos x="16" y="135"/>
              </a:cxn>
              <a:cxn ang="0">
                <a:pos x="61" y="135"/>
              </a:cxn>
              <a:cxn ang="0">
                <a:pos x="77" y="150"/>
              </a:cxn>
              <a:cxn ang="0">
                <a:pos x="77" y="164"/>
              </a:cxn>
              <a:cxn ang="0">
                <a:pos x="99" y="184"/>
              </a:cxn>
              <a:cxn ang="0">
                <a:pos x="108" y="184"/>
              </a:cxn>
              <a:cxn ang="0">
                <a:pos x="124" y="197"/>
              </a:cxn>
              <a:cxn ang="0">
                <a:pos x="124" y="200"/>
              </a:cxn>
              <a:cxn ang="0">
                <a:pos x="124" y="197"/>
              </a:cxn>
              <a:cxn ang="0">
                <a:pos x="108" y="184"/>
              </a:cxn>
              <a:cxn ang="0">
                <a:pos x="99" y="184"/>
              </a:cxn>
              <a:cxn ang="0">
                <a:pos x="77" y="164"/>
              </a:cxn>
              <a:cxn ang="0">
                <a:pos x="77" y="150"/>
              </a:cxn>
              <a:cxn ang="0">
                <a:pos x="61" y="135"/>
              </a:cxn>
              <a:cxn ang="0">
                <a:pos x="16" y="135"/>
              </a:cxn>
              <a:cxn ang="0">
                <a:pos x="0" y="118"/>
              </a:cxn>
              <a:cxn ang="0">
                <a:pos x="31" y="0"/>
              </a:cxn>
              <a:cxn ang="0">
                <a:pos x="31" y="0"/>
              </a:cxn>
              <a:cxn ang="0">
                <a:pos x="0" y="117"/>
              </a:cxn>
              <a:cxn ang="0">
                <a:pos x="31" y="0"/>
              </a:cxn>
            </a:cxnLst>
            <a:rect l="0" t="0" r="r" b="b"/>
            <a:pathLst>
              <a:path w="124" h="242">
                <a:moveTo>
                  <a:pt x="107" y="242"/>
                </a:moveTo>
                <a:cubicBezTo>
                  <a:pt x="107" y="242"/>
                  <a:pt x="107" y="242"/>
                  <a:pt x="107" y="242"/>
                </a:cubicBezTo>
                <a:cubicBezTo>
                  <a:pt x="107" y="242"/>
                  <a:pt x="107" y="242"/>
                  <a:pt x="107" y="242"/>
                </a:cubicBezTo>
                <a:moveTo>
                  <a:pt x="0" y="118"/>
                </a:moveTo>
                <a:cubicBezTo>
                  <a:pt x="0" y="127"/>
                  <a:pt x="7" y="135"/>
                  <a:pt x="16" y="135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35"/>
                  <a:pt x="77" y="142"/>
                  <a:pt x="77" y="150"/>
                </a:cubicBezTo>
                <a:cubicBezTo>
                  <a:pt x="77" y="164"/>
                  <a:pt x="77" y="164"/>
                  <a:pt x="77" y="164"/>
                </a:cubicBezTo>
                <a:cubicBezTo>
                  <a:pt x="78" y="175"/>
                  <a:pt x="87" y="184"/>
                  <a:pt x="99" y="184"/>
                </a:cubicBezTo>
                <a:cubicBezTo>
                  <a:pt x="108" y="184"/>
                  <a:pt x="108" y="184"/>
                  <a:pt x="108" y="184"/>
                </a:cubicBezTo>
                <a:cubicBezTo>
                  <a:pt x="115" y="184"/>
                  <a:pt x="122" y="189"/>
                  <a:pt x="124" y="197"/>
                </a:cubicBezTo>
                <a:cubicBezTo>
                  <a:pt x="124" y="198"/>
                  <a:pt x="124" y="199"/>
                  <a:pt x="124" y="200"/>
                </a:cubicBezTo>
                <a:cubicBezTo>
                  <a:pt x="124" y="199"/>
                  <a:pt x="124" y="198"/>
                  <a:pt x="124" y="197"/>
                </a:cubicBezTo>
                <a:cubicBezTo>
                  <a:pt x="122" y="189"/>
                  <a:pt x="115" y="184"/>
                  <a:pt x="108" y="184"/>
                </a:cubicBezTo>
                <a:cubicBezTo>
                  <a:pt x="99" y="184"/>
                  <a:pt x="99" y="184"/>
                  <a:pt x="99" y="184"/>
                </a:cubicBezTo>
                <a:cubicBezTo>
                  <a:pt x="87" y="184"/>
                  <a:pt x="78" y="175"/>
                  <a:pt x="77" y="164"/>
                </a:cubicBezTo>
                <a:cubicBezTo>
                  <a:pt x="77" y="150"/>
                  <a:pt x="77" y="150"/>
                  <a:pt x="77" y="150"/>
                </a:cubicBezTo>
                <a:cubicBezTo>
                  <a:pt x="77" y="142"/>
                  <a:pt x="70" y="135"/>
                  <a:pt x="61" y="135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7" y="135"/>
                  <a:pt x="0" y="127"/>
                  <a:pt x="0" y="118"/>
                </a:cubicBezTo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18" y="21"/>
                  <a:pt x="4" y="58"/>
                  <a:pt x="0" y="117"/>
                </a:cubicBezTo>
                <a:cubicBezTo>
                  <a:pt x="4" y="58"/>
                  <a:pt x="18" y="21"/>
                  <a:pt x="31" y="0"/>
                </a:cubicBezTo>
              </a:path>
            </a:pathLst>
          </a:custGeom>
          <a:solidFill>
            <a:srgbClr val="70727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latin typeface="Source Han Sans SC" panose="020B0500000000000000" pitchFamily="34" charset="-128"/>
              <a:ea typeface="Source Han Sans SC" panose="020B0500000000000000" pitchFamily="34" charset="-128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66180" y="2085975"/>
            <a:ext cx="4433570" cy="4667885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p>
            <a:pPr marL="514350" marR="0" lvl="0" indent="-5143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二进制的概念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二进制的由来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二进制的规则及表示方法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计算机为什么使用二进制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12" name="Rectangle 19"/>
          <p:cNvSpPr/>
          <p:nvPr/>
        </p:nvSpPr>
        <p:spPr>
          <a:xfrm>
            <a:off x="4051729" y="855835"/>
            <a:ext cx="7523480" cy="13836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小组任务：</a:t>
            </a:r>
            <a:endParaRPr lang="zh-CN" altLang="en-US" sz="2800" b="1" spc="6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rPr>
              <a:t>在接下来的视频中找到下列问题的答案</a:t>
            </a:r>
            <a:endParaRPr lang="zh-CN" altLang="en-US" sz="2800" spc="600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</a:endParaRPr>
          </a:p>
        </p:txBody>
      </p:sp>
      <p:sp>
        <p:nvSpPr>
          <p:cNvPr id="106" name="椭圆 105"/>
          <p:cNvSpPr/>
          <p:nvPr>
            <p:custDataLst>
              <p:tags r:id="rId2"/>
            </p:custDataLst>
          </p:nvPr>
        </p:nvSpPr>
        <p:spPr>
          <a:xfrm>
            <a:off x="10933288" y="125667"/>
            <a:ext cx="538578" cy="53857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任意多边形 142"/>
          <p:cNvSpPr/>
          <p:nvPr>
            <p:custDataLst>
              <p:tags r:id="rId3"/>
            </p:custDataLst>
          </p:nvPr>
        </p:nvSpPr>
        <p:spPr>
          <a:xfrm>
            <a:off x="11062582" y="281504"/>
            <a:ext cx="279990" cy="226905"/>
          </a:xfrm>
          <a:custGeom>
            <a:avLst/>
            <a:gdLst>
              <a:gd name="connsiteX0" fmla="*/ 318968 w 605874"/>
              <a:gd name="connsiteY0" fmla="*/ 175471 h 491003"/>
              <a:gd name="connsiteX1" fmla="*/ 253970 w 605874"/>
              <a:gd name="connsiteY1" fmla="*/ 202307 h 491003"/>
              <a:gd name="connsiteX2" fmla="*/ 253970 w 605874"/>
              <a:gd name="connsiteY2" fmla="*/ 332086 h 491003"/>
              <a:gd name="connsiteX3" fmla="*/ 383965 w 605874"/>
              <a:gd name="connsiteY3" fmla="*/ 332086 h 491003"/>
              <a:gd name="connsiteX4" fmla="*/ 383965 w 605874"/>
              <a:gd name="connsiteY4" fmla="*/ 202307 h 491003"/>
              <a:gd name="connsiteX5" fmla="*/ 318968 w 605874"/>
              <a:gd name="connsiteY5" fmla="*/ 175471 h 491003"/>
              <a:gd name="connsiteX6" fmla="*/ 319026 w 605874"/>
              <a:gd name="connsiteY6" fmla="*/ 139402 h 491003"/>
              <a:gd name="connsiteX7" fmla="*/ 409549 w 605874"/>
              <a:gd name="connsiteY7" fmla="*/ 176765 h 491003"/>
              <a:gd name="connsiteX8" fmla="*/ 430178 w 605874"/>
              <a:gd name="connsiteY8" fmla="*/ 330361 h 491003"/>
              <a:gd name="connsiteX9" fmla="*/ 533320 w 605874"/>
              <a:gd name="connsiteY9" fmla="*/ 433218 h 491003"/>
              <a:gd name="connsiteX10" fmla="*/ 533320 w 605874"/>
              <a:gd name="connsiteY10" fmla="*/ 481080 h 491003"/>
              <a:gd name="connsiteX11" fmla="*/ 485379 w 605874"/>
              <a:gd name="connsiteY11" fmla="*/ 481080 h 491003"/>
              <a:gd name="connsiteX12" fmla="*/ 382352 w 605874"/>
              <a:gd name="connsiteY12" fmla="*/ 378223 h 491003"/>
              <a:gd name="connsiteX13" fmla="*/ 228502 w 605874"/>
              <a:gd name="connsiteY13" fmla="*/ 357513 h 491003"/>
              <a:gd name="connsiteX14" fmla="*/ 228502 w 605874"/>
              <a:gd name="connsiteY14" fmla="*/ 176765 h 491003"/>
              <a:gd name="connsiteX15" fmla="*/ 319026 w 605874"/>
              <a:gd name="connsiteY15" fmla="*/ 139402 h 491003"/>
              <a:gd name="connsiteX16" fmla="*/ 185980 w 605874"/>
              <a:gd name="connsiteY16" fmla="*/ 0 h 491003"/>
              <a:gd name="connsiteX17" fmla="*/ 302937 w 605874"/>
              <a:gd name="connsiteY17" fmla="*/ 15763 h 491003"/>
              <a:gd name="connsiteX18" fmla="*/ 419779 w 605874"/>
              <a:gd name="connsiteY18" fmla="*/ 0 h 491003"/>
              <a:gd name="connsiteX19" fmla="*/ 546301 w 605874"/>
              <a:gd name="connsiteY19" fmla="*/ 18409 h 491003"/>
              <a:gd name="connsiteX20" fmla="*/ 568655 w 605874"/>
              <a:gd name="connsiteY20" fmla="*/ 43607 h 491003"/>
              <a:gd name="connsiteX21" fmla="*/ 573495 w 605874"/>
              <a:gd name="connsiteY21" fmla="*/ 43607 h 491003"/>
              <a:gd name="connsiteX22" fmla="*/ 605874 w 605874"/>
              <a:gd name="connsiteY22" fmla="*/ 73522 h 491003"/>
              <a:gd name="connsiteX23" fmla="*/ 605874 w 605874"/>
              <a:gd name="connsiteY23" fmla="*/ 397641 h 491003"/>
              <a:gd name="connsiteX24" fmla="*/ 573495 w 605874"/>
              <a:gd name="connsiteY24" fmla="*/ 427556 h 491003"/>
              <a:gd name="connsiteX25" fmla="*/ 545840 w 605874"/>
              <a:gd name="connsiteY25" fmla="*/ 427556 h 491003"/>
              <a:gd name="connsiteX26" fmla="*/ 539272 w 605874"/>
              <a:gd name="connsiteY26" fmla="*/ 419502 h 491003"/>
              <a:gd name="connsiteX27" fmla="*/ 479007 w 605874"/>
              <a:gd name="connsiteY27" fmla="*/ 359442 h 491003"/>
              <a:gd name="connsiteX28" fmla="*/ 529593 w 605874"/>
              <a:gd name="connsiteY28" fmla="*/ 365770 h 491003"/>
              <a:gd name="connsiteX29" fmla="*/ 529593 w 605874"/>
              <a:gd name="connsiteY29" fmla="*/ 156134 h 491003"/>
              <a:gd name="connsiteX30" fmla="*/ 529593 w 605874"/>
              <a:gd name="connsiteY30" fmla="*/ 74097 h 491003"/>
              <a:gd name="connsiteX31" fmla="*/ 434414 w 605874"/>
              <a:gd name="connsiteY31" fmla="*/ 64317 h 491003"/>
              <a:gd name="connsiteX32" fmla="*/ 339234 w 605874"/>
              <a:gd name="connsiteY32" fmla="*/ 74097 h 491003"/>
              <a:gd name="connsiteX33" fmla="*/ 339234 w 605874"/>
              <a:gd name="connsiteY33" fmla="*/ 122652 h 491003"/>
              <a:gd name="connsiteX34" fmla="*/ 311234 w 605874"/>
              <a:gd name="connsiteY34" fmla="*/ 120006 h 491003"/>
              <a:gd name="connsiteX35" fmla="*/ 266640 w 605874"/>
              <a:gd name="connsiteY35" fmla="*/ 126794 h 491003"/>
              <a:gd name="connsiteX36" fmla="*/ 266640 w 605874"/>
              <a:gd name="connsiteY36" fmla="*/ 74097 h 491003"/>
              <a:gd name="connsiteX37" fmla="*/ 171461 w 605874"/>
              <a:gd name="connsiteY37" fmla="*/ 64317 h 491003"/>
              <a:gd name="connsiteX38" fmla="*/ 76282 w 605874"/>
              <a:gd name="connsiteY38" fmla="*/ 74097 h 491003"/>
              <a:gd name="connsiteX39" fmla="*/ 76282 w 605874"/>
              <a:gd name="connsiteY39" fmla="*/ 156134 h 491003"/>
              <a:gd name="connsiteX40" fmla="*/ 76282 w 605874"/>
              <a:gd name="connsiteY40" fmla="*/ 365770 h 491003"/>
              <a:gd name="connsiteX41" fmla="*/ 171461 w 605874"/>
              <a:gd name="connsiteY41" fmla="*/ 357601 h 491003"/>
              <a:gd name="connsiteX42" fmla="*/ 195313 w 605874"/>
              <a:gd name="connsiteY42" fmla="*/ 358061 h 491003"/>
              <a:gd name="connsiteX43" fmla="*/ 206951 w 605874"/>
              <a:gd name="connsiteY43" fmla="*/ 371178 h 491003"/>
              <a:gd name="connsiteX44" fmla="*/ 311234 w 605874"/>
              <a:gd name="connsiteY44" fmla="*/ 414209 h 491003"/>
              <a:gd name="connsiteX45" fmla="*/ 370692 w 605874"/>
              <a:gd name="connsiteY45" fmla="*/ 401783 h 491003"/>
              <a:gd name="connsiteX46" fmla="*/ 396388 w 605874"/>
              <a:gd name="connsiteY46" fmla="*/ 427556 h 491003"/>
              <a:gd name="connsiteX47" fmla="*/ 32264 w 605874"/>
              <a:gd name="connsiteY47" fmla="*/ 427556 h 491003"/>
              <a:gd name="connsiteX48" fmla="*/ 0 w 605874"/>
              <a:gd name="connsiteY48" fmla="*/ 397641 h 491003"/>
              <a:gd name="connsiteX49" fmla="*/ 0 w 605874"/>
              <a:gd name="connsiteY49" fmla="*/ 73522 h 491003"/>
              <a:gd name="connsiteX50" fmla="*/ 32264 w 605874"/>
              <a:gd name="connsiteY50" fmla="*/ 43607 h 491003"/>
              <a:gd name="connsiteX51" fmla="*/ 37104 w 605874"/>
              <a:gd name="connsiteY51" fmla="*/ 43607 h 491003"/>
              <a:gd name="connsiteX52" fmla="*/ 59458 w 605874"/>
              <a:gd name="connsiteY52" fmla="*/ 18409 h 491003"/>
              <a:gd name="connsiteX53" fmla="*/ 185980 w 605874"/>
              <a:gd name="connsiteY53" fmla="*/ 0 h 49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5874" h="491003">
                <a:moveTo>
                  <a:pt x="318968" y="175471"/>
                </a:moveTo>
                <a:cubicBezTo>
                  <a:pt x="295429" y="175471"/>
                  <a:pt x="271891" y="184416"/>
                  <a:pt x="253970" y="202307"/>
                </a:cubicBezTo>
                <a:cubicBezTo>
                  <a:pt x="218130" y="238088"/>
                  <a:pt x="218130" y="296305"/>
                  <a:pt x="253970" y="332086"/>
                </a:cubicBezTo>
                <a:cubicBezTo>
                  <a:pt x="289811" y="367868"/>
                  <a:pt x="348124" y="367868"/>
                  <a:pt x="383965" y="332086"/>
                </a:cubicBezTo>
                <a:cubicBezTo>
                  <a:pt x="419806" y="296305"/>
                  <a:pt x="419806" y="238088"/>
                  <a:pt x="383965" y="202307"/>
                </a:cubicBezTo>
                <a:cubicBezTo>
                  <a:pt x="366045" y="184416"/>
                  <a:pt x="342506" y="175471"/>
                  <a:pt x="318968" y="175471"/>
                </a:cubicBezTo>
                <a:close/>
                <a:moveTo>
                  <a:pt x="319026" y="139402"/>
                </a:moveTo>
                <a:cubicBezTo>
                  <a:pt x="351812" y="139402"/>
                  <a:pt x="384599" y="151856"/>
                  <a:pt x="409549" y="176765"/>
                </a:cubicBezTo>
                <a:cubicBezTo>
                  <a:pt x="451152" y="218299"/>
                  <a:pt x="457951" y="281578"/>
                  <a:pt x="430178" y="330361"/>
                </a:cubicBezTo>
                <a:lnTo>
                  <a:pt x="533320" y="433218"/>
                </a:lnTo>
                <a:cubicBezTo>
                  <a:pt x="546458" y="446449"/>
                  <a:pt x="546458" y="467964"/>
                  <a:pt x="533320" y="481080"/>
                </a:cubicBezTo>
                <a:cubicBezTo>
                  <a:pt x="520067" y="494311"/>
                  <a:pt x="498632" y="494311"/>
                  <a:pt x="485379" y="481080"/>
                </a:cubicBezTo>
                <a:lnTo>
                  <a:pt x="382352" y="378223"/>
                </a:lnTo>
                <a:cubicBezTo>
                  <a:pt x="333488" y="405950"/>
                  <a:pt x="270105" y="399047"/>
                  <a:pt x="228502" y="357513"/>
                </a:cubicBezTo>
                <a:cubicBezTo>
                  <a:pt x="178601" y="307695"/>
                  <a:pt x="178601" y="226583"/>
                  <a:pt x="228502" y="176765"/>
                </a:cubicBezTo>
                <a:cubicBezTo>
                  <a:pt x="253452" y="151856"/>
                  <a:pt x="286239" y="139402"/>
                  <a:pt x="319026" y="139402"/>
                </a:cubicBezTo>
                <a:close/>
                <a:moveTo>
                  <a:pt x="185980" y="0"/>
                </a:moveTo>
                <a:cubicBezTo>
                  <a:pt x="224927" y="0"/>
                  <a:pt x="264220" y="5293"/>
                  <a:pt x="302937" y="15763"/>
                </a:cubicBezTo>
                <a:cubicBezTo>
                  <a:pt x="341654" y="5293"/>
                  <a:pt x="380832" y="0"/>
                  <a:pt x="419779" y="0"/>
                </a:cubicBezTo>
                <a:cubicBezTo>
                  <a:pt x="461838" y="0"/>
                  <a:pt x="504473" y="6213"/>
                  <a:pt x="546301" y="18409"/>
                </a:cubicBezTo>
                <a:cubicBezTo>
                  <a:pt x="558630" y="21976"/>
                  <a:pt x="567273" y="31986"/>
                  <a:pt x="568655" y="43607"/>
                </a:cubicBezTo>
                <a:lnTo>
                  <a:pt x="573495" y="43607"/>
                </a:lnTo>
                <a:cubicBezTo>
                  <a:pt x="591355" y="43607"/>
                  <a:pt x="605874" y="56954"/>
                  <a:pt x="605874" y="73522"/>
                </a:cubicBezTo>
                <a:lnTo>
                  <a:pt x="605874" y="397641"/>
                </a:lnTo>
                <a:cubicBezTo>
                  <a:pt x="605874" y="414094"/>
                  <a:pt x="591355" y="427556"/>
                  <a:pt x="573495" y="427556"/>
                </a:cubicBezTo>
                <a:lnTo>
                  <a:pt x="545840" y="427556"/>
                </a:lnTo>
                <a:cubicBezTo>
                  <a:pt x="543881" y="424680"/>
                  <a:pt x="541692" y="422033"/>
                  <a:pt x="539272" y="419502"/>
                </a:cubicBezTo>
                <a:lnTo>
                  <a:pt x="479007" y="359442"/>
                </a:lnTo>
                <a:cubicBezTo>
                  <a:pt x="495946" y="360822"/>
                  <a:pt x="512769" y="362893"/>
                  <a:pt x="529593" y="365770"/>
                </a:cubicBezTo>
                <a:lnTo>
                  <a:pt x="529593" y="156134"/>
                </a:lnTo>
                <a:lnTo>
                  <a:pt x="529593" y="74097"/>
                </a:lnTo>
                <a:cubicBezTo>
                  <a:pt x="497905" y="67654"/>
                  <a:pt x="465986" y="64317"/>
                  <a:pt x="434414" y="64317"/>
                </a:cubicBezTo>
                <a:cubicBezTo>
                  <a:pt x="402841" y="64317"/>
                  <a:pt x="370922" y="67654"/>
                  <a:pt x="339234" y="74097"/>
                </a:cubicBezTo>
                <a:lnTo>
                  <a:pt x="339234" y="122652"/>
                </a:lnTo>
                <a:cubicBezTo>
                  <a:pt x="330131" y="120926"/>
                  <a:pt x="320682" y="120006"/>
                  <a:pt x="311234" y="120006"/>
                </a:cubicBezTo>
                <a:cubicBezTo>
                  <a:pt x="295793" y="120006"/>
                  <a:pt x="280813" y="122307"/>
                  <a:pt x="266640" y="126794"/>
                </a:cubicBezTo>
                <a:lnTo>
                  <a:pt x="266640" y="74097"/>
                </a:lnTo>
                <a:cubicBezTo>
                  <a:pt x="234837" y="67654"/>
                  <a:pt x="202918" y="64317"/>
                  <a:pt x="171461" y="64317"/>
                </a:cubicBezTo>
                <a:cubicBezTo>
                  <a:pt x="139888" y="64317"/>
                  <a:pt x="107970" y="67654"/>
                  <a:pt x="76282" y="74097"/>
                </a:cubicBezTo>
                <a:lnTo>
                  <a:pt x="76282" y="156134"/>
                </a:lnTo>
                <a:lnTo>
                  <a:pt x="76282" y="365770"/>
                </a:lnTo>
                <a:cubicBezTo>
                  <a:pt x="107970" y="360362"/>
                  <a:pt x="139773" y="357601"/>
                  <a:pt x="171461" y="357601"/>
                </a:cubicBezTo>
                <a:cubicBezTo>
                  <a:pt x="179412" y="357601"/>
                  <a:pt x="187363" y="357716"/>
                  <a:pt x="195313" y="358061"/>
                </a:cubicBezTo>
                <a:cubicBezTo>
                  <a:pt x="198885" y="362663"/>
                  <a:pt x="202803" y="367035"/>
                  <a:pt x="206951" y="371178"/>
                </a:cubicBezTo>
                <a:cubicBezTo>
                  <a:pt x="234722" y="399022"/>
                  <a:pt x="271825" y="414209"/>
                  <a:pt x="311234" y="414209"/>
                </a:cubicBezTo>
                <a:cubicBezTo>
                  <a:pt x="331744" y="414209"/>
                  <a:pt x="352025" y="409952"/>
                  <a:pt x="370692" y="401783"/>
                </a:cubicBezTo>
                <a:lnTo>
                  <a:pt x="396388" y="427556"/>
                </a:lnTo>
                <a:lnTo>
                  <a:pt x="32264" y="427556"/>
                </a:lnTo>
                <a:cubicBezTo>
                  <a:pt x="14404" y="427556"/>
                  <a:pt x="0" y="414094"/>
                  <a:pt x="0" y="397641"/>
                </a:cubicBezTo>
                <a:lnTo>
                  <a:pt x="0" y="73522"/>
                </a:lnTo>
                <a:cubicBezTo>
                  <a:pt x="0" y="56954"/>
                  <a:pt x="14404" y="43607"/>
                  <a:pt x="32264" y="43607"/>
                </a:cubicBezTo>
                <a:lnTo>
                  <a:pt x="37104" y="43607"/>
                </a:lnTo>
                <a:cubicBezTo>
                  <a:pt x="38602" y="31986"/>
                  <a:pt x="47244" y="21976"/>
                  <a:pt x="59458" y="18409"/>
                </a:cubicBezTo>
                <a:cubicBezTo>
                  <a:pt x="101287" y="6213"/>
                  <a:pt x="143921" y="0"/>
                  <a:pt x="185980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>
            <p:custDataLst>
              <p:tags r:id="rId4"/>
            </p:custDataLst>
          </p:nvPr>
        </p:nvSpPr>
        <p:spPr>
          <a:xfrm>
            <a:off x="9854077" y="70228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知识解析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reis"/>
          <p:cNvSpPr/>
          <p:nvPr/>
        </p:nvSpPr>
        <p:spPr>
          <a:xfrm>
            <a:off x="8929370" y="2129155"/>
            <a:ext cx="1270000" cy="1270000"/>
          </a:xfrm>
          <a:prstGeom prst="ellipse">
            <a:avLst/>
          </a:prstGeom>
          <a:blipFill rotWithShape="1">
            <a:blip r:embed="rId1"/>
            <a:stretch>
              <a:fillRect l="-25000" r="-25000"/>
            </a:stretch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7" name="Kreis"/>
          <p:cNvSpPr/>
          <p:nvPr/>
        </p:nvSpPr>
        <p:spPr>
          <a:xfrm>
            <a:off x="5623560" y="3800475"/>
            <a:ext cx="1311910" cy="1270000"/>
          </a:xfrm>
          <a:prstGeom prst="ellipse">
            <a:avLst/>
          </a:prstGeom>
          <a:blipFill rotWithShape="1">
            <a:blip r:embed="rId2"/>
            <a:stretch>
              <a:fillRect t="-24900" b="-24900"/>
            </a:stretch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4" name="Kreis"/>
          <p:cNvSpPr/>
          <p:nvPr/>
        </p:nvSpPr>
        <p:spPr>
          <a:xfrm>
            <a:off x="5665470" y="2184400"/>
            <a:ext cx="1270000" cy="1270001"/>
          </a:xfrm>
          <a:prstGeom prst="ellipse">
            <a:avLst/>
          </a:prstGeom>
          <a:blipFill rotWithShape="1">
            <a:blip r:embed="rId3"/>
            <a:stretch>
              <a:fillRect l="-24900" r="-24900"/>
            </a:stretch>
          </a:blip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9" name="Rectangle 30"/>
          <p:cNvSpPr/>
          <p:nvPr/>
        </p:nvSpPr>
        <p:spPr>
          <a:xfrm>
            <a:off x="7386291" y="2321297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分析讨论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1" name="Rectangle 30"/>
          <p:cNvSpPr/>
          <p:nvPr/>
        </p:nvSpPr>
        <p:spPr>
          <a:xfrm>
            <a:off x="7386291" y="3958208"/>
            <a:ext cx="1092141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领取工具材料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23" name="Rectangle 30"/>
          <p:cNvSpPr/>
          <p:nvPr/>
        </p:nvSpPr>
        <p:spPr>
          <a:xfrm>
            <a:off x="10650191" y="230518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实施探究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47713" y="57118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</a:rPr>
              <a:t>知识解析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0" y="0"/>
            <a:ext cx="31527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1"/>
          <p:cNvSpPr txBox="1"/>
          <p:nvPr/>
        </p:nvSpPr>
        <p:spPr>
          <a:xfrm>
            <a:off x="1002030" y="2129155"/>
            <a:ext cx="4028440" cy="3209925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blipFill rotWithShape="1">
            <a:blip r:embed="rId4"/>
            <a:stretch>
              <a:fillRect l="-25020" r="-25020"/>
            </a:stretch>
          </a:blipFill>
        </p:spPr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747713" y="68230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>
                <a:solidFill>
                  <a:schemeClr val="bg1"/>
                </a:solidFill>
              </a:rPr>
              <a:t>实践探究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2" name="Kreis"/>
          <p:cNvSpPr/>
          <p:nvPr/>
        </p:nvSpPr>
        <p:spPr>
          <a:xfrm>
            <a:off x="8929370" y="3800475"/>
            <a:ext cx="1270000" cy="1270000"/>
          </a:xfrm>
          <a:prstGeom prst="ellipse">
            <a:avLst/>
          </a:prstGeom>
          <a:blipFill rotWithShape="1">
            <a:blip r:embed="rId5"/>
            <a:stretch>
              <a:fillRect l="-25000" r="-25000"/>
            </a:stretch>
          </a:blipFill>
          <a:ln w="12700">
            <a:miter lim="400000"/>
          </a:ln>
        </p:spPr>
        <p:txBody>
          <a:bodyPr lIns="25400" tIns="25400" rIns="25400" bIns="25400" anchor="ctr"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4" name="Rectangle 30"/>
          <p:cNvSpPr/>
          <p:nvPr/>
        </p:nvSpPr>
        <p:spPr>
          <a:xfrm>
            <a:off x="10650191" y="39765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Open Sans" pitchFamily="34" charset="0"/>
                <a:sym typeface="+mn-ea"/>
              </a:rPr>
              <a:t>分享展示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Open Sans" pitchFamily="34" charset="0"/>
              <a:sym typeface="+mn-ea"/>
            </a:endParaRPr>
          </a:p>
        </p:txBody>
      </p:sp>
      <p:sp>
        <p:nvSpPr>
          <p:cNvPr id="113" name="椭圆 112"/>
          <p:cNvSpPr/>
          <p:nvPr>
            <p:custDataLst>
              <p:tags r:id="rId6"/>
            </p:custDataLst>
          </p:nvPr>
        </p:nvSpPr>
        <p:spPr>
          <a:xfrm>
            <a:off x="11024277" y="15868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任意多边形 143"/>
          <p:cNvSpPr/>
          <p:nvPr>
            <p:custDataLst>
              <p:tags r:id="rId7"/>
            </p:custDataLst>
          </p:nvPr>
        </p:nvSpPr>
        <p:spPr>
          <a:xfrm>
            <a:off x="11153571" y="28952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>
            <p:custDataLst>
              <p:tags r:id="rId8"/>
            </p:custDataLst>
          </p:nvPr>
        </p:nvSpPr>
        <p:spPr>
          <a:xfrm>
            <a:off x="9945065" y="88897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4175760" y="1795532"/>
            <a:ext cx="3892500" cy="3892500"/>
            <a:chOff x="4175760" y="2294296"/>
            <a:chExt cx="3892500" cy="3892500"/>
          </a:xfrm>
        </p:grpSpPr>
        <p:grpSp>
          <p:nvGrpSpPr>
            <p:cNvPr id="3" name="Group 7"/>
            <p:cNvGrpSpPr/>
            <p:nvPr/>
          </p:nvGrpSpPr>
          <p:grpSpPr>
            <a:xfrm>
              <a:off x="4175760" y="2294296"/>
              <a:ext cx="3892500" cy="3892500"/>
              <a:chOff x="4150894" y="1907632"/>
              <a:chExt cx="3892500" cy="3892500"/>
            </a:xfrm>
          </p:grpSpPr>
          <p:sp>
            <p:nvSpPr>
              <p:cNvPr id="5" name="Freeform 3"/>
              <p:cNvSpPr/>
              <p:nvPr/>
            </p:nvSpPr>
            <p:spPr>
              <a:xfrm>
                <a:off x="4150894" y="1907632"/>
                <a:ext cx="1905000" cy="1905000"/>
              </a:xfrm>
              <a:custGeom>
                <a:avLst/>
                <a:gdLst>
                  <a:gd name="connsiteX0" fmla="*/ 1905000 w 1905000"/>
                  <a:gd name="connsiteY0" fmla="*/ 0 h 1905000"/>
                  <a:gd name="connsiteX1" fmla="*/ 1905000 w 1905000"/>
                  <a:gd name="connsiteY1" fmla="*/ 1905000 h 1905000"/>
                  <a:gd name="connsiteX2" fmla="*/ 0 w 1905000"/>
                  <a:gd name="connsiteY2" fmla="*/ 1905000 h 1905000"/>
                  <a:gd name="connsiteX3" fmla="*/ 1905000 w 1905000"/>
                  <a:gd name="connsiteY3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0" h="1905000">
                    <a:moveTo>
                      <a:pt x="1905000" y="0"/>
                    </a:moveTo>
                    <a:lnTo>
                      <a:pt x="1905000" y="1905000"/>
                    </a:lnTo>
                    <a:lnTo>
                      <a:pt x="0" y="1905000"/>
                    </a:lnTo>
                    <a:cubicBezTo>
                      <a:pt x="0" y="852898"/>
                      <a:pt x="852898" y="0"/>
                      <a:pt x="1905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54000" bIns="381000" rtlCol="0" anchor="b"/>
              <a:lstStyle/>
              <a:p>
                <a:pPr algn="r"/>
                <a:endParaRPr lang="en-US" sz="1400" b="1" dirty="0">
                  <a:solidFill>
                    <a:srgbClr val="FFFFFF"/>
                  </a:solidFill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6" name="Freeform 4"/>
              <p:cNvSpPr/>
              <p:nvPr/>
            </p:nvSpPr>
            <p:spPr>
              <a:xfrm>
                <a:off x="6138394" y="1907632"/>
                <a:ext cx="1905000" cy="1905000"/>
              </a:xfrm>
              <a:custGeom>
                <a:avLst/>
                <a:gdLst>
                  <a:gd name="connsiteX0" fmla="*/ 0 w 1905000"/>
                  <a:gd name="connsiteY0" fmla="*/ 0 h 1905000"/>
                  <a:gd name="connsiteX1" fmla="*/ 1905000 w 1905000"/>
                  <a:gd name="connsiteY1" fmla="*/ 1905000 h 1905000"/>
                  <a:gd name="connsiteX2" fmla="*/ 0 w 1905000"/>
                  <a:gd name="connsiteY2" fmla="*/ 190500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0" h="1905000">
                    <a:moveTo>
                      <a:pt x="0" y="0"/>
                    </a:moveTo>
                    <a:cubicBezTo>
                      <a:pt x="1052102" y="0"/>
                      <a:pt x="1905000" y="852898"/>
                      <a:pt x="1905000" y="1905000"/>
                    </a:cubicBezTo>
                    <a:lnTo>
                      <a:pt x="0" y="1905000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4000" bIns="381000" rtlCol="0" anchor="b"/>
              <a:lstStyle/>
              <a:p>
                <a:endParaRPr lang="en-US" sz="1400" b="1" dirty="0">
                  <a:solidFill>
                    <a:srgbClr val="FFFFFF"/>
                  </a:solidFill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7" name="Freeform 5"/>
              <p:cNvSpPr/>
              <p:nvPr/>
            </p:nvSpPr>
            <p:spPr>
              <a:xfrm>
                <a:off x="4150894" y="3895132"/>
                <a:ext cx="1905000" cy="1905000"/>
              </a:xfrm>
              <a:custGeom>
                <a:avLst/>
                <a:gdLst>
                  <a:gd name="connsiteX0" fmla="*/ 0 w 1905000"/>
                  <a:gd name="connsiteY0" fmla="*/ 0 h 1905000"/>
                  <a:gd name="connsiteX1" fmla="*/ 1905000 w 1905000"/>
                  <a:gd name="connsiteY1" fmla="*/ 0 h 1905000"/>
                  <a:gd name="connsiteX2" fmla="*/ 1905000 w 1905000"/>
                  <a:gd name="connsiteY2" fmla="*/ 1905000 h 1905000"/>
                  <a:gd name="connsiteX3" fmla="*/ 0 w 1905000"/>
                  <a:gd name="connsiteY3" fmla="*/ 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lnTo>
                      <a:pt x="1905000" y="1905000"/>
                    </a:lnTo>
                    <a:cubicBezTo>
                      <a:pt x="852898" y="1905000"/>
                      <a:pt x="0" y="105210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81000" rIns="254000" rtlCol="0" anchor="t"/>
              <a:lstStyle/>
              <a:p>
                <a:pPr algn="r"/>
                <a:endParaRPr lang="en-US" sz="1400" b="1" dirty="0">
                  <a:solidFill>
                    <a:srgbClr val="FFFFFF"/>
                  </a:solidFill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8" name="Freeform 6"/>
              <p:cNvSpPr/>
              <p:nvPr/>
            </p:nvSpPr>
            <p:spPr>
              <a:xfrm>
                <a:off x="6138394" y="3895132"/>
                <a:ext cx="1905000" cy="1905000"/>
              </a:xfrm>
              <a:custGeom>
                <a:avLst/>
                <a:gdLst>
                  <a:gd name="connsiteX0" fmla="*/ 0 w 1905000"/>
                  <a:gd name="connsiteY0" fmla="*/ 0 h 1905000"/>
                  <a:gd name="connsiteX1" fmla="*/ 1905000 w 1905000"/>
                  <a:gd name="connsiteY1" fmla="*/ 0 h 1905000"/>
                  <a:gd name="connsiteX2" fmla="*/ 0 w 1905000"/>
                  <a:gd name="connsiteY2" fmla="*/ 1905000 h 190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0" h="1905000">
                    <a:moveTo>
                      <a:pt x="0" y="0"/>
                    </a:moveTo>
                    <a:lnTo>
                      <a:pt x="1905000" y="0"/>
                    </a:lnTo>
                    <a:cubicBezTo>
                      <a:pt x="1905000" y="1052102"/>
                      <a:pt x="1052102" y="1905000"/>
                      <a:pt x="0" y="19050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4000" tIns="381000" bIns="381000" rtlCol="0" anchor="t"/>
              <a:lstStyle/>
              <a:p>
                <a:endParaRPr lang="en-US" sz="1400" b="1" dirty="0">
                  <a:solidFill>
                    <a:srgbClr val="FFFFFF"/>
                  </a:solidFill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4" name="Oval 8"/>
            <p:cNvSpPr/>
            <p:nvPr/>
          </p:nvSpPr>
          <p:spPr>
            <a:xfrm>
              <a:off x="5544669" y="3689217"/>
              <a:ext cx="1102659" cy="1102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30"/>
          <p:cNvSpPr/>
          <p:nvPr/>
        </p:nvSpPr>
        <p:spPr>
          <a:xfrm>
            <a:off x="8498205" y="2072005"/>
            <a:ext cx="23133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2、二进制的由来</a:t>
            </a:r>
            <a:endParaRPr lang="zh-CN" altLang="en-US" sz="2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2" name="Rectangle 30"/>
          <p:cNvSpPr/>
          <p:nvPr/>
        </p:nvSpPr>
        <p:spPr>
          <a:xfrm>
            <a:off x="8498205" y="4293235"/>
            <a:ext cx="34023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4、</a:t>
            </a: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二进制的规则及表示方法</a:t>
            </a:r>
            <a:endParaRPr sz="2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4" name="Rectangle 30"/>
          <p:cNvSpPr/>
          <p:nvPr/>
        </p:nvSpPr>
        <p:spPr>
          <a:xfrm>
            <a:off x="1945005" y="2023745"/>
            <a:ext cx="214820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1、二进制的概念</a:t>
            </a:r>
            <a:endParaRPr sz="20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16" name="Rectangle 30"/>
          <p:cNvSpPr/>
          <p:nvPr/>
        </p:nvSpPr>
        <p:spPr>
          <a:xfrm>
            <a:off x="1108075" y="4457065"/>
            <a:ext cx="316039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" pitchFamily="34" charset="0"/>
                <a:sym typeface="+mn-ea"/>
              </a:rPr>
              <a:t>3、游戏——生活中的二态逻辑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" y="301326"/>
            <a:ext cx="12192000" cy="6556674"/>
            <a:chOff x="1" y="301326"/>
            <a:chExt cx="12192000" cy="6556674"/>
          </a:xfrm>
        </p:grpSpPr>
        <p:sp>
          <p:nvSpPr>
            <p:cNvPr id="18" name="Freeform 19"/>
            <p:cNvSpPr/>
            <p:nvPr/>
          </p:nvSpPr>
          <p:spPr bwMode="auto">
            <a:xfrm flipH="1">
              <a:off x="317634" y="301326"/>
              <a:ext cx="354719" cy="577922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 flipH="1">
              <a:off x="672353" y="377879"/>
              <a:ext cx="260744" cy="424815"/>
            </a:xfrm>
            <a:custGeom>
              <a:avLst/>
              <a:gdLst>
                <a:gd name="T0" fmla="*/ 453 w 453"/>
                <a:gd name="T1" fmla="*/ 4 h 814"/>
                <a:gd name="T2" fmla="*/ 284 w 453"/>
                <a:gd name="T3" fmla="*/ 4 h 814"/>
                <a:gd name="T4" fmla="*/ 286 w 453"/>
                <a:gd name="T5" fmla="*/ 0 h 814"/>
                <a:gd name="T6" fmla="*/ 0 w 453"/>
                <a:gd name="T7" fmla="*/ 414 h 814"/>
                <a:gd name="T8" fmla="*/ 275 w 453"/>
                <a:gd name="T9" fmla="*/ 814 h 814"/>
                <a:gd name="T10" fmla="*/ 444 w 453"/>
                <a:gd name="T11" fmla="*/ 814 h 814"/>
                <a:gd name="T12" fmla="*/ 166 w 453"/>
                <a:gd name="T13" fmla="*/ 416 h 814"/>
                <a:gd name="T14" fmla="*/ 453 w 453"/>
                <a:gd name="T15" fmla="*/ 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3" h="814">
                  <a:moveTo>
                    <a:pt x="453" y="4"/>
                  </a:moveTo>
                  <a:lnTo>
                    <a:pt x="284" y="4"/>
                  </a:lnTo>
                  <a:lnTo>
                    <a:pt x="286" y="0"/>
                  </a:lnTo>
                  <a:lnTo>
                    <a:pt x="0" y="414"/>
                  </a:lnTo>
                  <a:lnTo>
                    <a:pt x="275" y="814"/>
                  </a:lnTo>
                  <a:lnTo>
                    <a:pt x="444" y="814"/>
                  </a:lnTo>
                  <a:lnTo>
                    <a:pt x="166" y="416"/>
                  </a:lnTo>
                  <a:lnTo>
                    <a:pt x="45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07869" y="377680"/>
              <a:ext cx="191262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ZQingKeBenYueSongS-R-GB" panose="02000000000000000000" pitchFamily="2" charset="-122"/>
                  <a:ea typeface="FZQingKeBenYueSongS-R-GB" panose="02000000000000000000" pitchFamily="2" charset="-122"/>
                </a:rPr>
                <a:t>分析讨论</a:t>
              </a:r>
              <a:endPara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</a:endParaRPr>
            </a:p>
          </p:txBody>
        </p:sp>
        <p:sp>
          <p:nvSpPr>
            <p:cNvPr id="21" name="Rectangle 3"/>
            <p:cNvSpPr/>
            <p:nvPr/>
          </p:nvSpPr>
          <p:spPr>
            <a:xfrm>
              <a:off x="1" y="6556674"/>
              <a:ext cx="12192000" cy="301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椭圆 112"/>
          <p:cNvSpPr/>
          <p:nvPr>
            <p:custDataLst>
              <p:tags r:id="rId1"/>
            </p:custDataLst>
          </p:nvPr>
        </p:nvSpPr>
        <p:spPr>
          <a:xfrm>
            <a:off x="11120162" y="301562"/>
            <a:ext cx="538578" cy="538578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176677" y="142177"/>
            <a:ext cx="538578" cy="53857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30000"/>
              </a:lnSpc>
            </a:pPr>
            <a:endParaRPr lang="zh-CN" altLang="en-US" sz="2000" b="1" i="1" spc="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3"/>
            </p:custDataLst>
          </p:nvPr>
        </p:nvSpPr>
        <p:spPr>
          <a:xfrm>
            <a:off x="11305971" y="273017"/>
            <a:ext cx="279990" cy="276897"/>
          </a:xfrm>
          <a:custGeom>
            <a:avLst/>
            <a:gdLst>
              <a:gd name="connsiteX0" fmla="*/ 446292 w 600511"/>
              <a:gd name="connsiteY0" fmla="*/ 392791 h 593879"/>
              <a:gd name="connsiteX1" fmla="*/ 446292 w 600511"/>
              <a:gd name="connsiteY1" fmla="*/ 459820 h 593879"/>
              <a:gd name="connsiteX2" fmla="*/ 412738 w 600511"/>
              <a:gd name="connsiteY2" fmla="*/ 459820 h 593879"/>
              <a:gd name="connsiteX3" fmla="*/ 466296 w 600511"/>
              <a:gd name="connsiteY3" fmla="*/ 526850 h 593879"/>
              <a:gd name="connsiteX4" fmla="*/ 519853 w 600511"/>
              <a:gd name="connsiteY4" fmla="*/ 459820 h 593879"/>
              <a:gd name="connsiteX5" fmla="*/ 486299 w 600511"/>
              <a:gd name="connsiteY5" fmla="*/ 459820 h 593879"/>
              <a:gd name="connsiteX6" fmla="*/ 486299 w 600511"/>
              <a:gd name="connsiteY6" fmla="*/ 392791 h 593879"/>
              <a:gd name="connsiteX7" fmla="*/ 0 w 600511"/>
              <a:gd name="connsiteY7" fmla="*/ 372515 h 593879"/>
              <a:gd name="connsiteX8" fmla="*/ 233292 w 600511"/>
              <a:gd name="connsiteY8" fmla="*/ 465626 h 593879"/>
              <a:gd name="connsiteX9" fmla="*/ 305248 w 600511"/>
              <a:gd name="connsiteY9" fmla="*/ 461116 h 593879"/>
              <a:gd name="connsiteX10" fmla="*/ 332998 w 600511"/>
              <a:gd name="connsiteY10" fmla="*/ 549716 h 593879"/>
              <a:gd name="connsiteX11" fmla="*/ 233292 w 600511"/>
              <a:gd name="connsiteY11" fmla="*/ 558737 h 593879"/>
              <a:gd name="connsiteX12" fmla="*/ 0 w 600511"/>
              <a:gd name="connsiteY12" fmla="*/ 465626 h 593879"/>
              <a:gd name="connsiteX13" fmla="*/ 466296 w 600511"/>
              <a:gd name="connsiteY13" fmla="*/ 326083 h 593879"/>
              <a:gd name="connsiteX14" fmla="*/ 600511 w 600511"/>
              <a:gd name="connsiteY14" fmla="*/ 459820 h 593879"/>
              <a:gd name="connsiteX15" fmla="*/ 466296 w 600511"/>
              <a:gd name="connsiteY15" fmla="*/ 593879 h 593879"/>
              <a:gd name="connsiteX16" fmla="*/ 332080 w 600511"/>
              <a:gd name="connsiteY16" fmla="*/ 459820 h 593879"/>
              <a:gd name="connsiteX17" fmla="*/ 466296 w 600511"/>
              <a:gd name="connsiteY17" fmla="*/ 326083 h 593879"/>
              <a:gd name="connsiteX18" fmla="*/ 0 w 600511"/>
              <a:gd name="connsiteY18" fmla="*/ 233007 h 593879"/>
              <a:gd name="connsiteX19" fmla="*/ 233309 w 600511"/>
              <a:gd name="connsiteY19" fmla="*/ 326118 h 593879"/>
              <a:gd name="connsiteX20" fmla="*/ 466296 w 600511"/>
              <a:gd name="connsiteY20" fmla="*/ 233007 h 593879"/>
              <a:gd name="connsiteX21" fmla="*/ 466296 w 600511"/>
              <a:gd name="connsiteY21" fmla="*/ 299054 h 593879"/>
              <a:gd name="connsiteX22" fmla="*/ 312370 w 600511"/>
              <a:gd name="connsiteY22" fmla="*/ 413430 h 593879"/>
              <a:gd name="connsiteX23" fmla="*/ 233309 w 600511"/>
              <a:gd name="connsiteY23" fmla="*/ 419229 h 593879"/>
              <a:gd name="connsiteX24" fmla="*/ 0 w 600511"/>
              <a:gd name="connsiteY24" fmla="*/ 326118 h 593879"/>
              <a:gd name="connsiteX25" fmla="*/ 233309 w 600511"/>
              <a:gd name="connsiteY25" fmla="*/ 23200 h 593879"/>
              <a:gd name="connsiteX26" fmla="*/ 23234 w 600511"/>
              <a:gd name="connsiteY26" fmla="*/ 93123 h 593879"/>
              <a:gd name="connsiteX27" fmla="*/ 233309 w 600511"/>
              <a:gd name="connsiteY27" fmla="*/ 163046 h 593879"/>
              <a:gd name="connsiteX28" fmla="*/ 443062 w 600511"/>
              <a:gd name="connsiteY28" fmla="*/ 93123 h 593879"/>
              <a:gd name="connsiteX29" fmla="*/ 233309 w 600511"/>
              <a:gd name="connsiteY29" fmla="*/ 23200 h 593879"/>
              <a:gd name="connsiteX30" fmla="*/ 233309 w 600511"/>
              <a:gd name="connsiteY30" fmla="*/ 0 h 593879"/>
              <a:gd name="connsiteX31" fmla="*/ 466296 w 600511"/>
              <a:gd name="connsiteY31" fmla="*/ 93123 h 593879"/>
              <a:gd name="connsiteX32" fmla="*/ 466296 w 600511"/>
              <a:gd name="connsiteY32" fmla="*/ 186246 h 593879"/>
              <a:gd name="connsiteX33" fmla="*/ 233309 w 600511"/>
              <a:gd name="connsiteY33" fmla="*/ 279369 h 593879"/>
              <a:gd name="connsiteX34" fmla="*/ 0 w 600511"/>
              <a:gd name="connsiteY34" fmla="*/ 186246 h 593879"/>
              <a:gd name="connsiteX35" fmla="*/ 0 w 600511"/>
              <a:gd name="connsiteY35" fmla="*/ 93123 h 593879"/>
              <a:gd name="connsiteX36" fmla="*/ 233309 w 600511"/>
              <a:gd name="connsiteY36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0511" h="593879">
                <a:moveTo>
                  <a:pt x="446292" y="392791"/>
                </a:moveTo>
                <a:lnTo>
                  <a:pt x="446292" y="459820"/>
                </a:lnTo>
                <a:lnTo>
                  <a:pt x="412738" y="459820"/>
                </a:lnTo>
                <a:lnTo>
                  <a:pt x="466296" y="526850"/>
                </a:lnTo>
                <a:lnTo>
                  <a:pt x="519853" y="459820"/>
                </a:lnTo>
                <a:lnTo>
                  <a:pt x="486299" y="459820"/>
                </a:lnTo>
                <a:lnTo>
                  <a:pt x="486299" y="392791"/>
                </a:lnTo>
                <a:close/>
                <a:moveTo>
                  <a:pt x="0" y="372515"/>
                </a:moveTo>
                <a:cubicBezTo>
                  <a:pt x="0" y="424065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6"/>
                  <a:pt x="0" y="465626"/>
                </a:cubicBezTo>
                <a:close/>
                <a:moveTo>
                  <a:pt x="466296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6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6" y="326083"/>
                </a:cubicBezTo>
                <a:close/>
                <a:moveTo>
                  <a:pt x="0" y="233007"/>
                </a:moveTo>
                <a:cubicBezTo>
                  <a:pt x="0" y="284234"/>
                  <a:pt x="104554" y="326118"/>
                  <a:pt x="233309" y="326118"/>
                </a:cubicBezTo>
                <a:cubicBezTo>
                  <a:pt x="362065" y="326118"/>
                  <a:pt x="466296" y="284234"/>
                  <a:pt x="466296" y="233007"/>
                </a:cubicBezTo>
                <a:lnTo>
                  <a:pt x="466296" y="299054"/>
                </a:lnTo>
                <a:cubicBezTo>
                  <a:pt x="393689" y="299054"/>
                  <a:pt x="332377" y="347382"/>
                  <a:pt x="312370" y="413430"/>
                </a:cubicBezTo>
                <a:cubicBezTo>
                  <a:pt x="287522" y="416974"/>
                  <a:pt x="261061" y="419229"/>
                  <a:pt x="233309" y="419229"/>
                </a:cubicBezTo>
                <a:cubicBezTo>
                  <a:pt x="104231" y="419229"/>
                  <a:pt x="0" y="377345"/>
                  <a:pt x="0" y="326118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767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767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>
              <a:lnSpc>
                <a:spcPct val="140000"/>
              </a:lnSpc>
            </a:pPr>
            <a:endParaRPr lang="zh-CN" altLang="en-US" sz="2000" b="1" i="1" spc="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10097465" y="872468"/>
            <a:ext cx="2697000" cy="411721"/>
          </a:xfrm>
          <a:prstGeom prst="rect">
            <a:avLst/>
          </a:prstGeom>
          <a:noFill/>
        </p:spPr>
        <p:txBody>
          <a:bodyPr wrap="square" lIns="91440" tIns="45720" rIns="91440" bIns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实践探究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frame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leftRight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topBottom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ottomTop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657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TEMPLATE_CATEGORY" val="custom"/>
  <p:tag name="KSO_WM_TEMPLATE_INDEX" val="20186579"/>
  <p:tag name="KSO_WM_TAG_VERSION" val="1.0"/>
  <p:tag name="KSO_WM_TEMPLATE_THUMBS_INDEX" val="1、5、6、7、8、10、13、14、16、17、18、19"/>
  <p:tag name="KSO_WM_BEAUTIFY_FLAG" val="#wm#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229.xml><?xml version="1.0" encoding="utf-8"?>
<p:tagLst xmlns:p="http://schemas.openxmlformats.org/presentationml/2006/main">
  <p:tag name="ISLIDE.DIAGRAM" val="18310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1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1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2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f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NOCLEAR" val="0"/>
  <p:tag name="KSO_WM_UNIT_VALUE" val="80"/>
  <p:tag name="KSO_WM_DIAGRAM_GROUP_CODE" val="l1-1"/>
  <p:tag name="KSO_WM_UNIT_TYPE" val="l_h_f"/>
  <p:tag name="KSO_WM_UNIT_INDEX" val="1_3_1"/>
  <p:tag name="KSO_WM_UNIT_PRESET_TEXT" val="单击此处添加文本具体内容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4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2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3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3"/>
  <p:tag name="KSO_WM_UNIT_LINE_FORE_SCHEMECOLOR_INDEX" val="14"/>
  <p:tag name="KSO_WM_UNIT_LINE_FILL_TYPE" val="2"/>
  <p:tag name="KSO_WM_UNIT_USESOURCEFORMAT_APPLY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i*1_4"/>
  <p:tag name="KSO_WM_TEMPLATE_CATEGORY" val="custom"/>
  <p:tag name="KSO_WM_TEMPLATE_INDEX" val="20186579"/>
  <p:tag name="KSO_WM_UNIT_LAYERLEVEL" val="1_1"/>
  <p:tag name="KSO_WM_TAG_VERSION" val="1.0"/>
  <p:tag name="KSO_WM_BEAUTIFY_FLAG" val="#wm#"/>
  <p:tag name="KSO_WM_DIAGRAM_GROUP_CODE" val="l1-1"/>
  <p:tag name="KSO_WM_UNIT_TYPE" val="l_i"/>
  <p:tag name="KSO_WM_UNIT_INDEX" val="1_4"/>
  <p:tag name="KSO_WM_UNIT_LINE_FORE_SCHEMECOLOR_INDEX" val="14"/>
  <p:tag name="KSO_WM_UNIT_LINE_FILL_TYPE" val="2"/>
  <p:tag name="KSO_WM_UNIT_USESOURCEFORMAT_APPLY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a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UNIT_ISCONTENTSTITLE" val="1"/>
  <p:tag name="KSO_WM_UNIT_PRESET_TEXT" val="目录"/>
  <p:tag name="KSO_WM_UNIT_NOCLEAR" val="0"/>
  <p:tag name="KSO_WM_UNIT_VALUE" val="25"/>
  <p:tag name="KSO_WM_DIAGRAM_GROUP_CODE" val="l1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PRESET_TEXT" val="CONTENT"/>
  <p:tag name="KSO_WM_UNIT_VALUE" val="6"/>
  <p:tag name="KSO_WM_UNIT_HIGHLIGHT" val="0"/>
  <p:tag name="KSO_WM_UNIT_COMPATIBLE" val="0"/>
  <p:tag name="KSO_WM_UNIT_TYPE" val="b"/>
  <p:tag name="KSO_WM_UNIT_INDEX" val="1"/>
  <p:tag name="KSO_WM_UNIT_ID" val="custom20186579_4*b*1"/>
  <p:tag name="KSO_WM_TEMPLATE_CATEGORY" val="custom"/>
  <p:tag name="KSO_WM_TEMPLATE_INDEX" val="20186579"/>
  <p:tag name="KSO_WM_UNIT_LAYERLEVEL" val="1"/>
  <p:tag name="KSO_WM_TAG_VERSION" val="1.0"/>
  <p:tag name="KSO_WM_BEAUTIFY_FLAG" val="#wm#"/>
  <p:tag name="KSO_WM_DIAGRAM_GROUP_CODE" val="l1-1"/>
  <p:tag name="KSO_WM_UNIT_COLOR_SCHEME_SHAPE_ID" val="65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SLIDE_ID" val="custom20186579_4"/>
  <p:tag name="KSO_WM_TEMPLATE_SUBCATEGORY" val="0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186579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TEMPLATE_MASTER_TYPE" val="1"/>
  <p:tag name="KSO_WM_TEMPLATE_COLOR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1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1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2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2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PICTUREFILLRANGE" val="7a136149-05ed-4266-8190-b8640f1951c7"/>
  <p:tag name="KSO_WM_UNIT_DIAGRAM_MODELTYPE" val="creativeCrop"/>
  <p:tag name="KSO_WM_UNIT_VALUE" val="1515*1641"/>
  <p:tag name="KSO_WM_UNIT_HIGHLIGHT" val="0"/>
  <p:tag name="KSO_WM_UNIT_COMPATIBLE" val="0"/>
  <p:tag name="KSO_WM_UNIT_DIAGRAM_ISNUMVISUAL" val="0"/>
  <p:tag name="KSO_WM_UNIT_DIAGRAM_ISREFERUNIT" val="0"/>
  <p:tag name="KSO_WM_DIAGRAM_GROUP_CODE" val="1587041415"/>
  <p:tag name="KSO_WM_UNIT_TYPE" val="ζ_h_d"/>
  <p:tag name="KSO_WM_UNIT_INDEX" val="1_1_1"/>
  <p:tag name="KSO_WM_UNIT_ID" val="crop20201116_1*ζ_h_d*1_1_1"/>
  <p:tag name="KSO_WM_TEMPLATE_CATEGORY" val="crop"/>
  <p:tag name="KSO_WM_TEMPLATE_INDEX" val="20201116"/>
  <p:tag name="KSO_WM_UNIT_LAYERLEVEL" val="1_1_1"/>
  <p:tag name="KSO_WM_TAG_VERSION" val="1.0"/>
  <p:tag name="KSO_WM_BEAUTIFY_FLAG" val="#wm#"/>
  <p:tag name="KSO_WM_BLIP_RECT_LEFT" val="-16"/>
  <p:tag name="KSO_WM_BLIP_RECT_RIGHT" val="-16"/>
  <p:tag name="KSO_WM_BLIP_RECT_TOP" val="0"/>
  <p:tag name="KSO_WM_BLIP_RECT_BOTTOM" val="0"/>
  <p:tag name="KSO_WM_CREATIVE_CROP_ORG_WIDTH" val="504.05"/>
  <p:tag name="KSO_WM_CREATIVE_CROP_ORG_HEIGHT" val="351"/>
  <p:tag name="KSO_WM_CREATIVE_CROP_HEIGHT" val="351"/>
  <p:tag name="KSO_WM_CREATIVE_CROP_WIDTH" val="380.128"/>
  <p:tag name="KSO_WM_CREATIVE_CROP_VERSION" val="1"/>
  <p:tag name="KSO_WM_CREATIVE_CROP_TEMPLATE_ID" val="3253624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TABLE_BEAUTIFY" val="smartTable{10908c9c-009e-4437-85ad-5056945bb32e}"/>
  <p:tag name="TABLE_ENDDRAG_ORIGIN_RECT" val="697*921"/>
  <p:tag name="TABLE_ENDDRAG_RECT" val="84*67*697*46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TABLE_BEAUTIFY" val="smartTable{10908c9c-009e-4437-85ad-5056945bb32e}"/>
  <p:tag name="TABLE_ENDDRAG_ORIGIN_RECT" val="689*518"/>
  <p:tag name="TABLE_ENDDRAG_RECT" val="105*104*689*489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3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3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i*1_4_2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186579_4*l_h_a*1_4_1"/>
  <p:tag name="KSO_WM_TEMPLATE_CATEGORY" val="custom"/>
  <p:tag name="KSO_WM_TEMPLATE_INDEX" val="2018657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4_1"/>
  <p:tag name="KSO_WM_UNIT_PRESET_TEXT" val="添加标题"/>
  <p:tag name="KSO_WM_UNIT_VALUE" val="1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Custom 2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D73"/>
      </a:accent1>
      <a:accent2>
        <a:srgbClr val="3C7AA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Custom 2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D73"/>
      </a:accent1>
      <a:accent2>
        <a:srgbClr val="3C7AA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DBE6F1"/>
      </a:dk2>
      <a:lt2>
        <a:srgbClr val="FFFFFF"/>
      </a:lt2>
      <a:accent1>
        <a:srgbClr val="4373A3"/>
      </a:accent1>
      <a:accent2>
        <a:srgbClr val="4B9DA4"/>
      </a:accent2>
      <a:accent3>
        <a:srgbClr val="4BA786"/>
      </a:accent3>
      <a:accent4>
        <a:srgbClr val="4CA560"/>
      </a:accent4>
      <a:accent5>
        <a:srgbClr val="53A646"/>
      </a:accent5>
      <a:accent6>
        <a:srgbClr val="75A445"/>
      </a:accent6>
      <a:hlink>
        <a:srgbClr val="658BD5"/>
      </a:hlink>
      <a:folHlink>
        <a:srgbClr val="9F69A3"/>
      </a:folHlink>
    </a:clrScheme>
    <a:fontScheme name="渐变、商务风、小清新、">
      <a:majorFont>
        <a:latin typeface="Arial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DBE6F1"/>
    </a:dk2>
    <a:lt2>
      <a:srgbClr val="FFFFFF"/>
    </a:lt2>
    <a:accent1>
      <a:srgbClr val="4373A3"/>
    </a:accent1>
    <a:accent2>
      <a:srgbClr val="4B9DA4"/>
    </a:accent2>
    <a:accent3>
      <a:srgbClr val="4BA786"/>
    </a:accent3>
    <a:accent4>
      <a:srgbClr val="4CA560"/>
    </a:accent4>
    <a:accent5>
      <a:srgbClr val="53A646"/>
    </a:accent5>
    <a:accent6>
      <a:srgbClr val="75A445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1334</Words>
  <Application>WPS 演示</Application>
  <PresentationFormat>宽屏</PresentationFormat>
  <Paragraphs>344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54" baseType="lpstr">
      <vt:lpstr>Arial</vt:lpstr>
      <vt:lpstr>方正书宋_GBK</vt:lpstr>
      <vt:lpstr>Wingdings</vt:lpstr>
      <vt:lpstr>微软雅黑</vt:lpstr>
      <vt:lpstr>汉仪旗黑</vt:lpstr>
      <vt:lpstr>汉仪旗黑-85S</vt:lpstr>
      <vt:lpstr>苹方-简</vt:lpstr>
      <vt:lpstr>FZQingKeBenYueSongS-R-GB</vt:lpstr>
      <vt:lpstr>冬青黑体简体中文</vt:lpstr>
      <vt:lpstr>Microsoft YaHei</vt:lpstr>
      <vt:lpstr>思源黑体</vt:lpstr>
      <vt:lpstr>Heiti SC Light</vt:lpstr>
      <vt:lpstr>FZHei-B01S</vt:lpstr>
      <vt:lpstr>华文宋体</vt:lpstr>
      <vt:lpstr>Calibri</vt:lpstr>
      <vt:lpstr>宋体</vt:lpstr>
      <vt:lpstr>Times New Roman</vt:lpstr>
      <vt:lpstr>Source Han Sans CN</vt:lpstr>
      <vt:lpstr>思源黑体 CN Normal</vt:lpstr>
      <vt:lpstr>Source Han Sans SC</vt:lpstr>
      <vt:lpstr>Open Sans</vt:lpstr>
      <vt:lpstr>Helvetica Light</vt:lpstr>
      <vt:lpstr>Roboto Light</vt:lpstr>
      <vt:lpstr>宋体</vt:lpstr>
      <vt:lpstr>汉仪书宋二KW</vt:lpstr>
      <vt:lpstr>Wingdings</vt:lpstr>
      <vt:lpstr>等线</vt:lpstr>
      <vt:lpstr>汉仪中等线KW</vt:lpstr>
      <vt:lpstr>Arial Unicode MS</vt:lpstr>
      <vt:lpstr>等线 Light</vt:lpstr>
      <vt:lpstr>Helvetica Neue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巧知生日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二进制的概念</vt:lpstr>
      <vt:lpstr>二进制的由来</vt:lpstr>
      <vt:lpstr>冯·诺依曼</vt:lpstr>
      <vt:lpstr>生活中的二态逻辑</vt:lpstr>
      <vt:lpstr>二进制的规则及表示方法</vt:lpstr>
      <vt:lpstr>PowerPoint 演示文稿</vt:lpstr>
      <vt:lpstr>PowerPoint 演示文稿</vt:lpstr>
      <vt:lpstr>PowerPoint 演示文稿</vt:lpstr>
      <vt:lpstr>二进制换算验证表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zf</cp:lastModifiedBy>
  <cp:revision>74</cp:revision>
  <dcterms:created xsi:type="dcterms:W3CDTF">2021-07-19T03:54:59Z</dcterms:created>
  <dcterms:modified xsi:type="dcterms:W3CDTF">2021-07-19T03:54:59Z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